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embeddedFontLst>
    <p:embeddedFont>
      <p:font typeface="Roboto"/>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47E6FE9-F32D-4D48-B034-42AAA11E5B42}">
  <a:tblStyle styleId="{347E6FE9-F32D-4D48-B034-42AAA11E5B4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46" Type="http://schemas.openxmlformats.org/officeDocument/2006/relationships/font" Target="fonts/Roboto-bold.fntdata"/><Relationship Id="rId23" Type="http://schemas.openxmlformats.org/officeDocument/2006/relationships/slide" Target="slides/slide17.xml"/><Relationship Id="rId45"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48" Type="http://schemas.openxmlformats.org/officeDocument/2006/relationships/font" Target="fonts/Roboto-boldItalic.fntdata"/><Relationship Id="rId25" Type="http://schemas.openxmlformats.org/officeDocument/2006/relationships/slide" Target="slides/slide19.xml"/><Relationship Id="rId47" Type="http://schemas.openxmlformats.org/officeDocument/2006/relationships/font" Target="fonts/Roboto-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ae14dfbc0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ae14dfbc0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ae14dfbc0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ae14dfbc0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b050941059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b05094105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a424b6216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a424b6216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ae14dfbc06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ae14dfbc06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b050941059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b050941059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b050941059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b050941059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b06b9c62cf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b06b9c62cf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ae14dfbc0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ae14dfbc0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aebc50b0e8_1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aebc50b0e8_1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a424b6216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a424b6216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b050941059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b050941059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aebc50b0e8_1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aebc50b0e8_1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ae14dfbc0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ae14dfbc0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ae14dfbc06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ae14dfbc06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aebc50b0e8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aebc50b0e8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b06b9c62cf_3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b06b9c62cf_3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aedc1e9f7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aedc1e9f7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aebc50b0e8_1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aebc50b0e8_1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b06b9c62c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b06b9c62c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b050941059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b050941059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ae14dfbc0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ae14dfbc0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b050941059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b050941059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b050941059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b050941059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b06b9c62cf_3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b06b9c62cf_3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b06b9c62cf_3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b06b9c62cf_3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b06b9c62cf_3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b06b9c62cf_3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b06b9c62cf_3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b06b9c62cf_3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b06b9c62cf_3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b06b9c62cf_3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b050941059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b050941059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bc750a9f0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1bc750a9f0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b05094105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b05094105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aebc50b0e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aebc50b0e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b05094105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b05094105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b050941059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b050941059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b050941059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b050941059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b05094105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b05094105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lt1"/>
              </a:buClr>
              <a:buSzPts val="12000"/>
              <a:buNone/>
              <a:defRPr sz="120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Clr>
                <a:schemeClr val="lt1"/>
              </a:buClr>
              <a:buSzPts val="1800"/>
              <a:buChar char="●"/>
              <a:defRPr>
                <a:solidFill>
                  <a:schemeClr val="lt1"/>
                </a:solidFill>
              </a:defRPr>
            </a:lvl1pPr>
            <a:lvl2pPr indent="-317500" lvl="1" marL="914400" rtl="0" algn="ctr">
              <a:spcBef>
                <a:spcPts val="0"/>
              </a:spcBef>
              <a:spcAft>
                <a:spcPts val="0"/>
              </a:spcAft>
              <a:buClr>
                <a:schemeClr val="lt1"/>
              </a:buClr>
              <a:buSzPts val="1400"/>
              <a:buChar char="○"/>
              <a:defRPr>
                <a:solidFill>
                  <a:schemeClr val="lt1"/>
                </a:solidFill>
              </a:defRPr>
            </a:lvl2pPr>
            <a:lvl3pPr indent="-317500" lvl="2" marL="1371600" rtl="0" algn="ctr">
              <a:spcBef>
                <a:spcPts val="0"/>
              </a:spcBef>
              <a:spcAft>
                <a:spcPts val="0"/>
              </a:spcAft>
              <a:buClr>
                <a:schemeClr val="lt1"/>
              </a:buClr>
              <a:buSzPts val="1400"/>
              <a:buChar char="■"/>
              <a:defRPr>
                <a:solidFill>
                  <a:schemeClr val="lt1"/>
                </a:solidFill>
              </a:defRPr>
            </a:lvl3pPr>
            <a:lvl4pPr indent="-317500" lvl="3" marL="1828800" rtl="0" algn="ctr">
              <a:spcBef>
                <a:spcPts val="0"/>
              </a:spcBef>
              <a:spcAft>
                <a:spcPts val="0"/>
              </a:spcAft>
              <a:buClr>
                <a:schemeClr val="lt1"/>
              </a:buClr>
              <a:buSzPts val="1400"/>
              <a:buChar char="●"/>
              <a:defRPr>
                <a:solidFill>
                  <a:schemeClr val="lt1"/>
                </a:solidFill>
              </a:defRPr>
            </a:lvl4pPr>
            <a:lvl5pPr indent="-317500" lvl="4" marL="2286000" rtl="0" algn="ctr">
              <a:spcBef>
                <a:spcPts val="0"/>
              </a:spcBef>
              <a:spcAft>
                <a:spcPts val="0"/>
              </a:spcAft>
              <a:buClr>
                <a:schemeClr val="lt1"/>
              </a:buClr>
              <a:buSzPts val="1400"/>
              <a:buChar char="○"/>
              <a:defRPr>
                <a:solidFill>
                  <a:schemeClr val="lt1"/>
                </a:solidFill>
              </a:defRPr>
            </a:lvl5pPr>
            <a:lvl6pPr indent="-317500" lvl="5" marL="2743200" rtl="0" algn="ctr">
              <a:spcBef>
                <a:spcPts val="0"/>
              </a:spcBef>
              <a:spcAft>
                <a:spcPts val="0"/>
              </a:spcAft>
              <a:buClr>
                <a:schemeClr val="lt1"/>
              </a:buClr>
              <a:buSzPts val="1400"/>
              <a:buChar char="■"/>
              <a:defRPr>
                <a:solidFill>
                  <a:schemeClr val="lt1"/>
                </a:solidFill>
              </a:defRPr>
            </a:lvl6pPr>
            <a:lvl7pPr indent="-317500" lvl="6" marL="3200400" rtl="0" algn="ctr">
              <a:spcBef>
                <a:spcPts val="0"/>
              </a:spcBef>
              <a:spcAft>
                <a:spcPts val="0"/>
              </a:spcAft>
              <a:buClr>
                <a:schemeClr val="lt1"/>
              </a:buClr>
              <a:buSzPts val="1400"/>
              <a:buChar char="●"/>
              <a:defRPr>
                <a:solidFill>
                  <a:schemeClr val="lt1"/>
                </a:solidFill>
              </a:defRPr>
            </a:lvl7pPr>
            <a:lvl8pPr indent="-317500" lvl="7" marL="3657600" rtl="0" algn="ctr">
              <a:spcBef>
                <a:spcPts val="0"/>
              </a:spcBef>
              <a:spcAft>
                <a:spcPts val="0"/>
              </a:spcAft>
              <a:buClr>
                <a:schemeClr val="lt1"/>
              </a:buClr>
              <a:buSzPts val="1400"/>
              <a:buChar char="○"/>
              <a:defRPr>
                <a:solidFill>
                  <a:schemeClr val="lt1"/>
                </a:solidFill>
              </a:defRPr>
            </a:lvl8pPr>
            <a:lvl9pPr indent="-317500" lvl="8" marL="4114800" rtl="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sp>
        <p:nvSpPr>
          <p:cNvPr id="29" name="Google Shape;29;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0" name="Google Shape;30;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1" name="Google Shape;31;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32" name="Google Shape;32;p4"/>
          <p:cNvGrpSpPr/>
          <p:nvPr/>
        </p:nvGrpSpPr>
        <p:grpSpPr>
          <a:xfrm>
            <a:off x="0" y="3903669"/>
            <a:ext cx="9144000" cy="1239925"/>
            <a:chOff x="0" y="3903669"/>
            <a:chExt cx="9144000" cy="1239925"/>
          </a:xfrm>
        </p:grpSpPr>
        <p:sp>
          <p:nvSpPr>
            <p:cNvPr id="33" name="Google Shape;33;p4"/>
            <p:cNvSpPr/>
            <p:nvPr/>
          </p:nvSpPr>
          <p:spPr>
            <a:xfrm>
              <a:off x="8154895" y="3903669"/>
              <a:ext cx="989100" cy="9879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flipH="1">
              <a:off x="6181163" y="3903669"/>
              <a:ext cx="989100" cy="9879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7170274" y="3903669"/>
              <a:ext cx="989100" cy="987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rot="10800000">
              <a:off x="8154757" y="3903682"/>
              <a:ext cx="989100" cy="9879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1"/>
                </a:solidFill>
                <a:latin typeface="Roboto"/>
                <a:ea typeface="Roboto"/>
                <a:cs typeface="Roboto"/>
                <a:sym typeface="Roboto"/>
              </a:defRPr>
            </a:lvl1pPr>
            <a:lvl2pPr lvl="1" rtl="0" algn="r">
              <a:buNone/>
              <a:defRPr sz="1000">
                <a:solidFill>
                  <a:schemeClr val="lt1"/>
                </a:solidFill>
                <a:latin typeface="Roboto"/>
                <a:ea typeface="Roboto"/>
                <a:cs typeface="Roboto"/>
                <a:sym typeface="Roboto"/>
              </a:defRPr>
            </a:lvl2pPr>
            <a:lvl3pPr lvl="2" rtl="0" algn="r">
              <a:buNone/>
              <a:defRPr sz="1000">
                <a:solidFill>
                  <a:schemeClr val="lt1"/>
                </a:solidFill>
                <a:latin typeface="Roboto"/>
                <a:ea typeface="Roboto"/>
                <a:cs typeface="Roboto"/>
                <a:sym typeface="Roboto"/>
              </a:defRPr>
            </a:lvl3pPr>
            <a:lvl4pPr lvl="3" rtl="0" algn="r">
              <a:buNone/>
              <a:defRPr sz="1000">
                <a:solidFill>
                  <a:schemeClr val="lt1"/>
                </a:solidFill>
                <a:latin typeface="Roboto"/>
                <a:ea typeface="Roboto"/>
                <a:cs typeface="Roboto"/>
                <a:sym typeface="Roboto"/>
              </a:defRPr>
            </a:lvl4pPr>
            <a:lvl5pPr lvl="4" rtl="0" algn="r">
              <a:buNone/>
              <a:defRPr sz="1000">
                <a:solidFill>
                  <a:schemeClr val="lt1"/>
                </a:solidFill>
                <a:latin typeface="Roboto"/>
                <a:ea typeface="Roboto"/>
                <a:cs typeface="Roboto"/>
                <a:sym typeface="Roboto"/>
              </a:defRPr>
            </a:lvl5pPr>
            <a:lvl6pPr lvl="5" rtl="0" algn="r">
              <a:buNone/>
              <a:defRPr sz="1000">
                <a:solidFill>
                  <a:schemeClr val="lt1"/>
                </a:solidFill>
                <a:latin typeface="Roboto"/>
                <a:ea typeface="Roboto"/>
                <a:cs typeface="Roboto"/>
                <a:sym typeface="Roboto"/>
              </a:defRPr>
            </a:lvl6pPr>
            <a:lvl7pPr lvl="6" rtl="0" algn="r">
              <a:buNone/>
              <a:defRPr sz="1000">
                <a:solidFill>
                  <a:schemeClr val="lt1"/>
                </a:solidFill>
                <a:latin typeface="Roboto"/>
                <a:ea typeface="Roboto"/>
                <a:cs typeface="Roboto"/>
                <a:sym typeface="Roboto"/>
              </a:defRPr>
            </a:lvl7pPr>
            <a:lvl8pPr lvl="7" rtl="0" algn="r">
              <a:buNone/>
              <a:defRPr sz="1000">
                <a:solidFill>
                  <a:schemeClr val="lt1"/>
                </a:solidFill>
                <a:latin typeface="Roboto"/>
                <a:ea typeface="Roboto"/>
                <a:cs typeface="Roboto"/>
                <a:sym typeface="Roboto"/>
              </a:defRPr>
            </a:lvl8pPr>
            <a:lvl9pPr lvl="8" rtl="0"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9.png"/><Relationship Id="rId4" Type="http://schemas.openxmlformats.org/officeDocument/2006/relationships/image" Target="../media/image21.png"/><Relationship Id="rId5" Type="http://schemas.openxmlformats.org/officeDocument/2006/relationships/image" Target="../media/image20.png"/><Relationship Id="rId6"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1.png"/><Relationship Id="rId4" Type="http://schemas.openxmlformats.org/officeDocument/2006/relationships/image" Target="../media/image31.png"/><Relationship Id="rId5" Type="http://schemas.openxmlformats.org/officeDocument/2006/relationships/image" Target="../media/image14.png"/><Relationship Id="rId6"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8.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hyperlink" Target="https://github.com/martinbolaji/Logistic-Regression-Analysis-of-Coronary-Heart-Disease-Risk." TargetMode="External"/><Relationship Id="rId4" Type="http://schemas.openxmlformats.org/officeDocument/2006/relationships/hyperlink" Target="https://medium.com/@teamemse2022/logistic-regression-classification-for-coronary-heart-disease-dataset-1c3d1277b167" TargetMode="External"/><Relationship Id="rId5" Type="http://schemas.openxmlformats.org/officeDocument/2006/relationships/hyperlink" Target="https://medium.com/@teamemse2022/logistic-regression-classification-for-coronary-heart-disease-dataset-1c3d1277b167"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6.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4587"/>
        </a:solidFill>
      </p:bgPr>
    </p:bg>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410822"/>
            <a:ext cx="8222100" cy="8388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Logistic</a:t>
            </a:r>
            <a:r>
              <a:rPr lang="en">
                <a:latin typeface="Georgia"/>
                <a:ea typeface="Georgia"/>
                <a:cs typeface="Georgia"/>
                <a:sym typeface="Georgia"/>
              </a:rPr>
              <a:t> Regression Analysis of Coronary Heart Disease Risk</a:t>
            </a:r>
            <a:endParaRPr>
              <a:latin typeface="Georgia"/>
              <a:ea typeface="Georgia"/>
              <a:cs typeface="Georgia"/>
              <a:sym typeface="Georgia"/>
            </a:endParaRPr>
          </a:p>
        </p:txBody>
      </p:sp>
      <p:sp>
        <p:nvSpPr>
          <p:cNvPr id="86" name="Google Shape;86;p13"/>
          <p:cNvSpPr txBox="1"/>
          <p:nvPr>
            <p:ph idx="1" type="subTitle"/>
          </p:nvPr>
        </p:nvSpPr>
        <p:spPr>
          <a:xfrm>
            <a:off x="598100" y="2715925"/>
            <a:ext cx="4839600" cy="586200"/>
          </a:xfrm>
          <a:prstGeom prst="rect">
            <a:avLst/>
          </a:prstGeom>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275"/>
              <a:buNone/>
            </a:pPr>
            <a:r>
              <a:rPr lang="en" sz="1800">
                <a:latin typeface="Georgia"/>
                <a:ea typeface="Georgia"/>
                <a:cs typeface="Georgia"/>
                <a:sym typeface="Georgia"/>
              </a:rPr>
              <a:t>Martin</a:t>
            </a:r>
            <a:r>
              <a:rPr lang="en" sz="1800">
                <a:latin typeface="Georgia"/>
                <a:ea typeface="Georgia"/>
                <a:cs typeface="Georgia"/>
                <a:sym typeface="Georgia"/>
              </a:rPr>
              <a:t> Banghart - Mobolaji Shobanke - Raffa Nimir - Ashhwath Chandramohan</a:t>
            </a:r>
            <a:endParaRPr sz="1800">
              <a:latin typeface="Georgia"/>
              <a:ea typeface="Georgia"/>
              <a:cs typeface="Georgia"/>
              <a:sym typeface="Georgia"/>
            </a:endParaRPr>
          </a:p>
          <a:p>
            <a:pPr indent="0" lvl="0" marL="0" rtl="0" algn="l">
              <a:lnSpc>
                <a:spcPct val="80000"/>
              </a:lnSpc>
              <a:spcBef>
                <a:spcPts val="0"/>
              </a:spcBef>
              <a:spcAft>
                <a:spcPts val="0"/>
              </a:spcAft>
              <a:buSzPts val="275"/>
              <a:buNone/>
            </a:pPr>
            <a:r>
              <a:t/>
            </a:r>
            <a:endParaRPr sz="1800">
              <a:latin typeface="Georgia"/>
              <a:ea typeface="Georgia"/>
              <a:cs typeface="Georgia"/>
              <a:sym typeface="Georgia"/>
            </a:endParaRPr>
          </a:p>
          <a:p>
            <a:pPr indent="0" lvl="0" marL="0" rtl="0" algn="l">
              <a:lnSpc>
                <a:spcPct val="80000"/>
              </a:lnSpc>
              <a:spcBef>
                <a:spcPts val="0"/>
              </a:spcBef>
              <a:spcAft>
                <a:spcPts val="0"/>
              </a:spcAft>
              <a:buSzPts val="275"/>
              <a:buNone/>
            </a:pPr>
            <a:r>
              <a:t/>
            </a:r>
            <a:endParaRPr sz="1800">
              <a:latin typeface="Georgia"/>
              <a:ea typeface="Georgia"/>
              <a:cs typeface="Georgia"/>
              <a:sym typeface="Georgia"/>
            </a:endParaRPr>
          </a:p>
          <a:p>
            <a:pPr indent="0" lvl="0" marL="0" rtl="0" algn="l">
              <a:lnSpc>
                <a:spcPct val="80000"/>
              </a:lnSpc>
              <a:spcBef>
                <a:spcPts val="0"/>
              </a:spcBef>
              <a:spcAft>
                <a:spcPts val="0"/>
              </a:spcAft>
              <a:buSzPts val="275"/>
              <a:buNone/>
            </a:pPr>
            <a:r>
              <a:t/>
            </a:r>
            <a:endParaRPr sz="1800">
              <a:latin typeface="Georgia"/>
              <a:ea typeface="Georgia"/>
              <a:cs typeface="Georgia"/>
              <a:sym typeface="Georgia"/>
            </a:endParaRPr>
          </a:p>
          <a:p>
            <a:pPr indent="0" lvl="0" marL="0" rtl="0" algn="l">
              <a:lnSpc>
                <a:spcPct val="80000"/>
              </a:lnSpc>
              <a:spcBef>
                <a:spcPts val="0"/>
              </a:spcBef>
              <a:spcAft>
                <a:spcPts val="0"/>
              </a:spcAft>
              <a:buSzPts val="275"/>
              <a:buNone/>
            </a:pPr>
            <a:r>
              <a:rPr lang="en" sz="1800">
                <a:latin typeface="Georgia"/>
                <a:ea typeface="Georgia"/>
                <a:cs typeface="Georgia"/>
                <a:sym typeface="Georgia"/>
              </a:rPr>
              <a:t>EMSE 6574 - Professor Maksim Tsvetovat</a:t>
            </a:r>
            <a:endParaRPr sz="1800">
              <a:latin typeface="Georgia"/>
              <a:ea typeface="Georgia"/>
              <a:cs typeface="Georgia"/>
              <a:sym typeface="Georgia"/>
            </a:endParaRPr>
          </a:p>
          <a:p>
            <a:pPr indent="0" lvl="0" marL="0" rtl="0" algn="l">
              <a:lnSpc>
                <a:spcPct val="80000"/>
              </a:lnSpc>
              <a:spcBef>
                <a:spcPts val="0"/>
              </a:spcBef>
              <a:spcAft>
                <a:spcPts val="0"/>
              </a:spcAft>
              <a:buSzPts val="275"/>
              <a:buNone/>
            </a:pPr>
            <a:r>
              <a:t/>
            </a:r>
            <a:endParaRPr sz="1800">
              <a:latin typeface="Georgia"/>
              <a:ea typeface="Georgia"/>
              <a:cs typeface="Georgia"/>
              <a:sym typeface="Georgia"/>
            </a:endParaRPr>
          </a:p>
          <a:p>
            <a:pPr indent="0" lvl="0" marL="0" rtl="0" algn="l">
              <a:lnSpc>
                <a:spcPct val="80000"/>
              </a:lnSpc>
              <a:spcBef>
                <a:spcPts val="0"/>
              </a:spcBef>
              <a:spcAft>
                <a:spcPts val="0"/>
              </a:spcAft>
              <a:buSzPts val="275"/>
              <a:buNone/>
            </a:pPr>
            <a:r>
              <a:rPr lang="en" sz="1800">
                <a:latin typeface="Georgia"/>
                <a:ea typeface="Georgia"/>
                <a:cs typeface="Georgia"/>
                <a:sym typeface="Georgia"/>
              </a:rPr>
              <a:t>December 12th, 2022</a:t>
            </a:r>
            <a:endParaRPr sz="1800">
              <a:latin typeface="Georgia"/>
              <a:ea typeface="Georgia"/>
              <a:cs typeface="Georgia"/>
              <a:sym typeface="Georgia"/>
            </a:endParaRPr>
          </a:p>
          <a:p>
            <a:pPr indent="0" lvl="0" marL="0" rtl="0" algn="l">
              <a:lnSpc>
                <a:spcPct val="80000"/>
              </a:lnSpc>
              <a:spcBef>
                <a:spcPts val="0"/>
              </a:spcBef>
              <a:spcAft>
                <a:spcPts val="0"/>
              </a:spcAft>
              <a:buSzPts val="275"/>
              <a:buNone/>
            </a:pPr>
            <a:r>
              <a:t/>
            </a:r>
            <a:endParaRPr sz="525"/>
          </a:p>
        </p:txBody>
      </p:sp>
      <p:pic>
        <p:nvPicPr>
          <p:cNvPr id="87" name="Google Shape;87;p13"/>
          <p:cNvPicPr preferRelativeResize="0"/>
          <p:nvPr/>
        </p:nvPicPr>
        <p:blipFill rotWithShape="1">
          <a:blip r:embed="rId3">
            <a:alphaModFix/>
          </a:blip>
          <a:srcRect b="22887" l="32834" r="32834" t="28610"/>
          <a:stretch/>
        </p:blipFill>
        <p:spPr>
          <a:xfrm>
            <a:off x="6026450" y="3398900"/>
            <a:ext cx="1878000" cy="1492349"/>
          </a:xfrm>
          <a:prstGeom prst="rect">
            <a:avLst/>
          </a:prstGeom>
          <a:noFill/>
          <a:ln>
            <a:noFill/>
          </a:ln>
        </p:spPr>
      </p:pic>
      <p:sp>
        <p:nvSpPr>
          <p:cNvPr id="88" name="Google Shape;88;p1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rgbClr val="212121"/>
                </a:solidFill>
              </a:rPr>
              <a:t>‹#›</a:t>
            </a:fld>
            <a:endParaRPr>
              <a:solidFill>
                <a:srgbClr val="21212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2"/>
          <p:cNvSpPr/>
          <p:nvPr/>
        </p:nvSpPr>
        <p:spPr>
          <a:xfrm>
            <a:off x="5951600" y="3658325"/>
            <a:ext cx="3192300" cy="1233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2"/>
          <p:cNvSpPr txBox="1"/>
          <p:nvPr>
            <p:ph type="title"/>
          </p:nvPr>
        </p:nvSpPr>
        <p:spPr>
          <a:xfrm>
            <a:off x="141950" y="8905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Correlation Matrix</a:t>
            </a:r>
            <a:endParaRPr>
              <a:latin typeface="Georgia"/>
              <a:ea typeface="Georgia"/>
              <a:cs typeface="Georgia"/>
              <a:sym typeface="Georgia"/>
            </a:endParaRPr>
          </a:p>
        </p:txBody>
      </p:sp>
      <p:sp>
        <p:nvSpPr>
          <p:cNvPr id="174" name="Google Shape;174;p22"/>
          <p:cNvSpPr txBox="1"/>
          <p:nvPr>
            <p:ph idx="1" type="body"/>
          </p:nvPr>
        </p:nvSpPr>
        <p:spPr>
          <a:xfrm>
            <a:off x="5616075" y="469950"/>
            <a:ext cx="3264900" cy="3100200"/>
          </a:xfrm>
          <a:prstGeom prst="rect">
            <a:avLst/>
          </a:prstGeom>
        </p:spPr>
        <p:txBody>
          <a:bodyPr anchorCtr="0" anchor="t" bIns="91425" lIns="91425" spcFirstLastPara="1" rIns="91425" wrap="square" tIns="91425">
            <a:noAutofit/>
          </a:bodyPr>
          <a:lstStyle/>
          <a:p>
            <a:pPr indent="-317500" lvl="0" marL="457200" rtl="0" algn="l">
              <a:lnSpc>
                <a:spcPct val="125000"/>
              </a:lnSpc>
              <a:spcBef>
                <a:spcPts val="0"/>
              </a:spcBef>
              <a:spcAft>
                <a:spcPts val="0"/>
              </a:spcAft>
              <a:buSzPts val="1400"/>
              <a:buFont typeface="Georgia"/>
              <a:buChar char="●"/>
            </a:pPr>
            <a:r>
              <a:rPr lang="en" sz="1400">
                <a:latin typeface="Georgia"/>
                <a:ea typeface="Georgia"/>
                <a:cs typeface="Georgia"/>
                <a:sym typeface="Georgia"/>
              </a:rPr>
              <a:t>A</a:t>
            </a:r>
            <a:r>
              <a:rPr lang="en" sz="1400">
                <a:latin typeface="Georgia"/>
                <a:ea typeface="Georgia"/>
                <a:cs typeface="Georgia"/>
                <a:sym typeface="Georgia"/>
              </a:rPr>
              <a:t>ll explanatory variables appear to have very low correlation values</a:t>
            </a:r>
            <a:endParaRPr sz="1400">
              <a:latin typeface="Georgia"/>
              <a:ea typeface="Georgia"/>
              <a:cs typeface="Georgia"/>
              <a:sym typeface="Georgia"/>
            </a:endParaRPr>
          </a:p>
          <a:p>
            <a:pPr indent="0" lvl="0" marL="457200" rtl="0" algn="l">
              <a:lnSpc>
                <a:spcPct val="125000"/>
              </a:lnSpc>
              <a:spcBef>
                <a:spcPts val="0"/>
              </a:spcBef>
              <a:spcAft>
                <a:spcPts val="0"/>
              </a:spcAft>
              <a:buNone/>
            </a:pPr>
            <a:r>
              <a:t/>
            </a:r>
            <a:endParaRPr sz="1400">
              <a:latin typeface="Georgia"/>
              <a:ea typeface="Georgia"/>
              <a:cs typeface="Georgia"/>
              <a:sym typeface="Georgia"/>
            </a:endParaRPr>
          </a:p>
          <a:p>
            <a:pPr indent="-317500" lvl="0" marL="457200" rtl="0" algn="l">
              <a:lnSpc>
                <a:spcPct val="125000"/>
              </a:lnSpc>
              <a:spcBef>
                <a:spcPts val="0"/>
              </a:spcBef>
              <a:spcAft>
                <a:spcPts val="0"/>
              </a:spcAft>
              <a:buSzPts val="1400"/>
              <a:buFont typeface="Georgia"/>
              <a:buChar char="●"/>
            </a:pPr>
            <a:r>
              <a:rPr lang="en" sz="1400">
                <a:latin typeface="Georgia"/>
                <a:ea typeface="Georgia"/>
                <a:cs typeface="Georgia"/>
                <a:sym typeface="Georgia"/>
              </a:rPr>
              <a:t>Considering the Log(Odds) equation for the L.R Model is linear, some dependence between the X variables and Y Variable would be preferred. However, all variables of X must be independent of each other</a:t>
            </a:r>
            <a:endParaRPr sz="1400">
              <a:latin typeface="Georgia"/>
              <a:ea typeface="Georgia"/>
              <a:cs typeface="Georgia"/>
              <a:sym typeface="Georgia"/>
            </a:endParaRPr>
          </a:p>
          <a:p>
            <a:pPr indent="0" lvl="0" marL="457200" rtl="0" algn="l">
              <a:lnSpc>
                <a:spcPct val="125000"/>
              </a:lnSpc>
              <a:spcBef>
                <a:spcPts val="0"/>
              </a:spcBef>
              <a:spcAft>
                <a:spcPts val="0"/>
              </a:spcAft>
              <a:buNone/>
            </a:pPr>
            <a:r>
              <a:t/>
            </a:r>
            <a:endParaRPr sz="1200">
              <a:latin typeface="Georgia"/>
              <a:ea typeface="Georgia"/>
              <a:cs typeface="Georgia"/>
              <a:sym typeface="Georgia"/>
            </a:endParaRPr>
          </a:p>
          <a:p>
            <a:pPr indent="0" lvl="0" marL="0" rtl="0" algn="l">
              <a:lnSpc>
                <a:spcPct val="125000"/>
              </a:lnSpc>
              <a:spcBef>
                <a:spcPts val="0"/>
              </a:spcBef>
              <a:spcAft>
                <a:spcPts val="0"/>
              </a:spcAft>
              <a:buNone/>
            </a:pPr>
            <a:r>
              <a:t/>
            </a:r>
            <a:endParaRPr sz="1200">
              <a:latin typeface="Georgia"/>
              <a:ea typeface="Georgia"/>
              <a:cs typeface="Georgia"/>
              <a:sym typeface="Georgia"/>
            </a:endParaRPr>
          </a:p>
        </p:txBody>
      </p:sp>
      <p:sp>
        <p:nvSpPr>
          <p:cNvPr id="175" name="Google Shape;175;p2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76" name="Google Shape;176;p22"/>
          <p:cNvPicPr preferRelativeResize="0"/>
          <p:nvPr/>
        </p:nvPicPr>
        <p:blipFill>
          <a:blip r:embed="rId3">
            <a:alphaModFix/>
          </a:blip>
          <a:stretch>
            <a:fillRect/>
          </a:stretch>
        </p:blipFill>
        <p:spPr>
          <a:xfrm>
            <a:off x="285125" y="696850"/>
            <a:ext cx="4931893" cy="4061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3"/>
          <p:cNvSpPr/>
          <p:nvPr/>
        </p:nvSpPr>
        <p:spPr>
          <a:xfrm>
            <a:off x="5951600" y="3658325"/>
            <a:ext cx="3192300" cy="1233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3"/>
          <p:cNvSpPr txBox="1"/>
          <p:nvPr>
            <p:ph type="title"/>
          </p:nvPr>
        </p:nvSpPr>
        <p:spPr>
          <a:xfrm>
            <a:off x="128875" y="105300"/>
            <a:ext cx="8520600" cy="60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00">
                <a:latin typeface="Georgia"/>
                <a:ea typeface="Georgia"/>
                <a:cs typeface="Georgia"/>
                <a:sym typeface="Georgia"/>
              </a:rPr>
              <a:t>Chi-Square Evaluation of Variables</a:t>
            </a:r>
            <a:endParaRPr sz="2400">
              <a:latin typeface="Georgia"/>
              <a:ea typeface="Georgia"/>
              <a:cs typeface="Georgia"/>
              <a:sym typeface="Georgia"/>
            </a:endParaRPr>
          </a:p>
        </p:txBody>
      </p:sp>
      <p:sp>
        <p:nvSpPr>
          <p:cNvPr id="183" name="Google Shape;183;p2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84" name="Google Shape;184;p23"/>
          <p:cNvPicPr preferRelativeResize="0"/>
          <p:nvPr/>
        </p:nvPicPr>
        <p:blipFill>
          <a:blip r:embed="rId3">
            <a:alphaModFix/>
          </a:blip>
          <a:stretch>
            <a:fillRect/>
          </a:stretch>
        </p:blipFill>
        <p:spPr>
          <a:xfrm>
            <a:off x="306750" y="645975"/>
            <a:ext cx="5897151" cy="4180626"/>
          </a:xfrm>
          <a:prstGeom prst="rect">
            <a:avLst/>
          </a:prstGeom>
          <a:noFill/>
          <a:ln>
            <a:noFill/>
          </a:ln>
        </p:spPr>
      </p:pic>
      <p:sp>
        <p:nvSpPr>
          <p:cNvPr id="185" name="Google Shape;185;p23"/>
          <p:cNvSpPr txBox="1"/>
          <p:nvPr/>
        </p:nvSpPr>
        <p:spPr>
          <a:xfrm>
            <a:off x="6399350" y="851775"/>
            <a:ext cx="2511600" cy="21240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u="sng">
                <a:latin typeface="Georgia"/>
                <a:ea typeface="Georgia"/>
                <a:cs typeface="Georgia"/>
                <a:sym typeface="Georgia"/>
              </a:rPr>
              <a:t>Null hypothesis</a:t>
            </a:r>
            <a:r>
              <a:rPr lang="en" u="sng">
                <a:latin typeface="Georgia"/>
                <a:ea typeface="Georgia"/>
                <a:cs typeface="Georgia"/>
                <a:sym typeface="Georgia"/>
              </a:rPr>
              <a:t> </a:t>
            </a:r>
            <a:r>
              <a:rPr lang="en">
                <a:latin typeface="Georgia"/>
                <a:ea typeface="Georgia"/>
                <a:cs typeface="Georgia"/>
                <a:sym typeface="Georgia"/>
              </a:rPr>
              <a:t> </a:t>
            </a:r>
            <a:endParaRPr>
              <a:latin typeface="Georgia"/>
              <a:ea typeface="Georgia"/>
              <a:cs typeface="Georgia"/>
              <a:sym typeface="Georgia"/>
            </a:endParaRPr>
          </a:p>
          <a:p>
            <a:pPr indent="0" lvl="0" marL="0" rtl="0" algn="ctr">
              <a:spcBef>
                <a:spcPts val="0"/>
              </a:spcBef>
              <a:spcAft>
                <a:spcPts val="0"/>
              </a:spcAft>
              <a:buNone/>
            </a:pPr>
            <a:r>
              <a:rPr lang="en">
                <a:latin typeface="Georgia"/>
                <a:ea typeface="Georgia"/>
                <a:cs typeface="Georgia"/>
                <a:sym typeface="Georgia"/>
              </a:rPr>
              <a:t>The explanatory variable is </a:t>
            </a:r>
            <a:r>
              <a:rPr lang="en">
                <a:latin typeface="Georgia"/>
                <a:ea typeface="Georgia"/>
                <a:cs typeface="Georgia"/>
                <a:sym typeface="Georgia"/>
              </a:rPr>
              <a:t>independent</a:t>
            </a:r>
            <a:r>
              <a:rPr lang="en">
                <a:latin typeface="Georgia"/>
                <a:ea typeface="Georgia"/>
                <a:cs typeface="Georgia"/>
                <a:sym typeface="Georgia"/>
              </a:rPr>
              <a:t> of the dependent variable</a:t>
            </a:r>
            <a:endParaRPr>
              <a:latin typeface="Georgia"/>
              <a:ea typeface="Georgia"/>
              <a:cs typeface="Georgia"/>
              <a:sym typeface="Georgia"/>
            </a:endParaRPr>
          </a:p>
          <a:p>
            <a:pPr indent="0" lvl="0" marL="0" rtl="0" algn="l">
              <a:spcBef>
                <a:spcPts val="0"/>
              </a:spcBef>
              <a:spcAft>
                <a:spcPts val="0"/>
              </a:spcAft>
              <a:buNone/>
            </a:pPr>
            <a:r>
              <a:t/>
            </a:r>
            <a:endParaRPr>
              <a:latin typeface="Georgia"/>
              <a:ea typeface="Georgia"/>
              <a:cs typeface="Georgia"/>
              <a:sym typeface="Georgia"/>
            </a:endParaRPr>
          </a:p>
          <a:p>
            <a:pPr indent="0" lvl="0" marL="0" rtl="0" algn="ctr">
              <a:spcBef>
                <a:spcPts val="0"/>
              </a:spcBef>
              <a:spcAft>
                <a:spcPts val="0"/>
              </a:spcAft>
              <a:buNone/>
            </a:pPr>
            <a:r>
              <a:rPr b="1" lang="en" u="sng">
                <a:latin typeface="Georgia"/>
                <a:ea typeface="Georgia"/>
                <a:cs typeface="Georgia"/>
                <a:sym typeface="Georgia"/>
              </a:rPr>
              <a:t>Alternative Hypothesis</a:t>
            </a:r>
            <a:endParaRPr b="1" u="sng">
              <a:latin typeface="Georgia"/>
              <a:ea typeface="Georgia"/>
              <a:cs typeface="Georgia"/>
              <a:sym typeface="Georgia"/>
            </a:endParaRPr>
          </a:p>
          <a:p>
            <a:pPr indent="0" lvl="0" marL="0" rtl="0" algn="ctr">
              <a:spcBef>
                <a:spcPts val="0"/>
              </a:spcBef>
              <a:spcAft>
                <a:spcPts val="0"/>
              </a:spcAft>
              <a:buNone/>
            </a:pPr>
            <a:r>
              <a:rPr lang="en">
                <a:latin typeface="Georgia"/>
                <a:ea typeface="Georgia"/>
                <a:cs typeface="Georgia"/>
                <a:sym typeface="Georgia"/>
              </a:rPr>
              <a:t>There is dependency between the explanatory and </a:t>
            </a:r>
            <a:r>
              <a:rPr lang="en">
                <a:latin typeface="Georgia"/>
                <a:ea typeface="Georgia"/>
                <a:cs typeface="Georgia"/>
                <a:sym typeface="Georgia"/>
              </a:rPr>
              <a:t>dependent</a:t>
            </a:r>
            <a:r>
              <a:rPr lang="en">
                <a:latin typeface="Georgia"/>
                <a:ea typeface="Georgia"/>
                <a:cs typeface="Georgia"/>
                <a:sym typeface="Georgia"/>
              </a:rPr>
              <a:t> variable </a:t>
            </a:r>
            <a:endParaRPr>
              <a:latin typeface="Georgia"/>
              <a:ea typeface="Georgia"/>
              <a:cs typeface="Georgia"/>
              <a:sym typeface="Georgia"/>
            </a:endParaRPr>
          </a:p>
        </p:txBody>
      </p:sp>
      <p:sp>
        <p:nvSpPr>
          <p:cNvPr id="186" name="Google Shape;186;p23"/>
          <p:cNvSpPr/>
          <p:nvPr/>
        </p:nvSpPr>
        <p:spPr>
          <a:xfrm>
            <a:off x="3367850" y="585675"/>
            <a:ext cx="548700" cy="266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0" name="Shape 190"/>
        <p:cNvGrpSpPr/>
        <p:nvPr/>
      </p:nvGrpSpPr>
      <p:grpSpPr>
        <a:xfrm>
          <a:off x="0" y="0"/>
          <a:ext cx="0" cy="0"/>
          <a:chOff x="0" y="0"/>
          <a:chExt cx="0" cy="0"/>
        </a:xfrm>
      </p:grpSpPr>
      <p:sp>
        <p:nvSpPr>
          <p:cNvPr id="191" name="Google Shape;191;p2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92" name="Google Shape;192;p24"/>
          <p:cNvSpPr txBox="1"/>
          <p:nvPr>
            <p:ph type="ctrTitle"/>
          </p:nvPr>
        </p:nvSpPr>
        <p:spPr>
          <a:xfrm>
            <a:off x="598100" y="1775225"/>
            <a:ext cx="7548600" cy="83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latin typeface="Georgia"/>
                <a:ea typeface="Georgia"/>
                <a:cs typeface="Georgia"/>
                <a:sym typeface="Georgia"/>
              </a:rPr>
              <a:t>Model Prediction</a:t>
            </a:r>
            <a:endParaRPr>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5"/>
          <p:cNvSpPr/>
          <p:nvPr/>
        </p:nvSpPr>
        <p:spPr>
          <a:xfrm>
            <a:off x="5951600" y="3658325"/>
            <a:ext cx="3192300" cy="1233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5"/>
          <p:cNvSpPr txBox="1"/>
          <p:nvPr>
            <p:ph type="title"/>
          </p:nvPr>
        </p:nvSpPr>
        <p:spPr>
          <a:xfrm>
            <a:off x="311700" y="1814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Initial</a:t>
            </a:r>
            <a:r>
              <a:rPr lang="en">
                <a:latin typeface="Georgia"/>
                <a:ea typeface="Georgia"/>
                <a:cs typeface="Georgia"/>
                <a:sym typeface="Georgia"/>
              </a:rPr>
              <a:t> Model</a:t>
            </a:r>
            <a:endParaRPr>
              <a:latin typeface="Georgia"/>
              <a:ea typeface="Georgia"/>
              <a:cs typeface="Georgia"/>
              <a:sym typeface="Georgia"/>
            </a:endParaRPr>
          </a:p>
        </p:txBody>
      </p:sp>
      <p:sp>
        <p:nvSpPr>
          <p:cNvPr id="199" name="Google Shape;199;p25"/>
          <p:cNvSpPr txBox="1"/>
          <p:nvPr/>
        </p:nvSpPr>
        <p:spPr>
          <a:xfrm>
            <a:off x="466950" y="1054175"/>
            <a:ext cx="85206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Georgia"/>
              <a:buChar char="●"/>
            </a:pPr>
            <a:r>
              <a:rPr lang="en">
                <a:latin typeface="Georgia"/>
                <a:ea typeface="Georgia"/>
                <a:cs typeface="Georgia"/>
                <a:sym typeface="Georgia"/>
              </a:rPr>
              <a:t>Train Test Split (70/30)</a:t>
            </a:r>
            <a:endParaRPr>
              <a:latin typeface="Georgia"/>
              <a:ea typeface="Georgia"/>
              <a:cs typeface="Georgia"/>
              <a:sym typeface="Georgia"/>
            </a:endParaRPr>
          </a:p>
          <a:p>
            <a:pPr indent="0" lvl="0" marL="457200" rtl="0" algn="l">
              <a:spcBef>
                <a:spcPts val="0"/>
              </a:spcBef>
              <a:spcAft>
                <a:spcPts val="0"/>
              </a:spcAft>
              <a:buNone/>
            </a:pPr>
            <a:r>
              <a:t/>
            </a:r>
            <a:endParaRPr>
              <a:latin typeface="Georgia"/>
              <a:ea typeface="Georgia"/>
              <a:cs typeface="Georgia"/>
              <a:sym typeface="Georgia"/>
            </a:endParaRPr>
          </a:p>
          <a:p>
            <a:pPr indent="-317500" lvl="0" marL="457200" rtl="0" algn="l">
              <a:spcBef>
                <a:spcPts val="0"/>
              </a:spcBef>
              <a:spcAft>
                <a:spcPts val="0"/>
              </a:spcAft>
              <a:buSzPts val="1400"/>
              <a:buFont typeface="Georgia"/>
              <a:buChar char="●"/>
            </a:pPr>
            <a:r>
              <a:rPr lang="en">
                <a:latin typeface="Georgia"/>
                <a:ea typeface="Georgia"/>
                <a:cs typeface="Georgia"/>
                <a:sym typeface="Georgia"/>
              </a:rPr>
              <a:t>Utilizing all variables, excluding CurrentSmoker and HeartRate - as derived from Chi - Square Test </a:t>
            </a:r>
            <a:endParaRPr>
              <a:latin typeface="Georgia"/>
              <a:ea typeface="Georgia"/>
              <a:cs typeface="Georgia"/>
              <a:sym typeface="Georgia"/>
            </a:endParaRPr>
          </a:p>
          <a:p>
            <a:pPr indent="0" lvl="0" marL="457200" rtl="0" algn="l">
              <a:spcBef>
                <a:spcPts val="0"/>
              </a:spcBef>
              <a:spcAft>
                <a:spcPts val="0"/>
              </a:spcAft>
              <a:buNone/>
            </a:pPr>
            <a:r>
              <a:t/>
            </a:r>
            <a:endParaRPr>
              <a:latin typeface="Georgia"/>
              <a:ea typeface="Georgia"/>
              <a:cs typeface="Georgia"/>
              <a:sym typeface="Georgia"/>
            </a:endParaRPr>
          </a:p>
          <a:p>
            <a:pPr indent="-317500" lvl="0" marL="457200" rtl="0" algn="l">
              <a:spcBef>
                <a:spcPts val="0"/>
              </a:spcBef>
              <a:spcAft>
                <a:spcPts val="0"/>
              </a:spcAft>
              <a:buSzPts val="1400"/>
              <a:buFont typeface="Georgia"/>
              <a:buChar char="●"/>
            </a:pPr>
            <a:r>
              <a:rPr lang="en">
                <a:latin typeface="Georgia"/>
                <a:ea typeface="Georgia"/>
                <a:cs typeface="Georgia"/>
                <a:sym typeface="Georgia"/>
              </a:rPr>
              <a:t>Threshold : 0.5</a:t>
            </a:r>
            <a:endParaRPr>
              <a:latin typeface="Georgia"/>
              <a:ea typeface="Georgia"/>
              <a:cs typeface="Georgia"/>
              <a:sym typeface="Georgia"/>
            </a:endParaRPr>
          </a:p>
          <a:p>
            <a:pPr indent="0" lvl="0" marL="0" rtl="0" algn="l">
              <a:spcBef>
                <a:spcPts val="0"/>
              </a:spcBef>
              <a:spcAft>
                <a:spcPts val="0"/>
              </a:spcAft>
              <a:buNone/>
            </a:pPr>
            <a:r>
              <a:t/>
            </a:r>
            <a:endParaRPr>
              <a:latin typeface="Georgia"/>
              <a:ea typeface="Georgia"/>
              <a:cs typeface="Georgia"/>
              <a:sym typeface="Georgia"/>
            </a:endParaRPr>
          </a:p>
          <a:p>
            <a:pPr indent="0" lvl="0" marL="0" rtl="0" algn="l">
              <a:spcBef>
                <a:spcPts val="0"/>
              </a:spcBef>
              <a:spcAft>
                <a:spcPts val="0"/>
              </a:spcAft>
              <a:buNone/>
            </a:pPr>
            <a:r>
              <a:t/>
            </a:r>
            <a:endParaRPr>
              <a:latin typeface="Georgia"/>
              <a:ea typeface="Georgia"/>
              <a:cs typeface="Georgia"/>
              <a:sym typeface="Georgia"/>
            </a:endParaRPr>
          </a:p>
          <a:p>
            <a:pPr indent="0" lvl="0" marL="0" rtl="0" algn="l">
              <a:spcBef>
                <a:spcPts val="0"/>
              </a:spcBef>
              <a:spcAft>
                <a:spcPts val="0"/>
              </a:spcAft>
              <a:buNone/>
            </a:pPr>
            <a:r>
              <a:t/>
            </a:r>
            <a:endParaRPr>
              <a:latin typeface="Georgia"/>
              <a:ea typeface="Georgia"/>
              <a:cs typeface="Georgia"/>
              <a:sym typeface="Georgia"/>
            </a:endParaRPr>
          </a:p>
        </p:txBody>
      </p:sp>
      <p:graphicFrame>
        <p:nvGraphicFramePr>
          <p:cNvPr id="200" name="Google Shape;200;p25"/>
          <p:cNvGraphicFramePr/>
          <p:nvPr/>
        </p:nvGraphicFramePr>
        <p:xfrm>
          <a:off x="213175" y="2682525"/>
          <a:ext cx="3000000" cy="3000000"/>
        </p:xfrm>
        <a:graphic>
          <a:graphicData uri="http://schemas.openxmlformats.org/drawingml/2006/table">
            <a:tbl>
              <a:tblPr>
                <a:noFill/>
                <a:tableStyleId>{347E6FE9-F32D-4D48-B034-42AAA11E5B42}</a:tableStyleId>
              </a:tblPr>
              <a:tblGrid>
                <a:gridCol w="1811625"/>
                <a:gridCol w="1411700"/>
                <a:gridCol w="1532375"/>
              </a:tblGrid>
              <a:tr h="381000">
                <a:tc>
                  <a:txBody>
                    <a:bodyPr/>
                    <a:lstStyle/>
                    <a:p>
                      <a:pPr indent="0" lvl="0" marL="0" rtl="0" algn="l">
                        <a:spcBef>
                          <a:spcPts val="0"/>
                        </a:spcBef>
                        <a:spcAft>
                          <a:spcPts val="0"/>
                        </a:spcAft>
                        <a:buNone/>
                      </a:pPr>
                      <a:r>
                        <a:t/>
                      </a:r>
                      <a:endParaRPr>
                        <a:latin typeface="Georgia"/>
                        <a:ea typeface="Georgia"/>
                        <a:cs typeface="Georgia"/>
                        <a:sym typeface="Georg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Georgia"/>
                          <a:ea typeface="Georgia"/>
                          <a:cs typeface="Georgia"/>
                          <a:sym typeface="Georgia"/>
                        </a:rPr>
                        <a:t>Actual Positive </a:t>
                      </a:r>
                      <a:endParaRPr>
                        <a:latin typeface="Georgia"/>
                        <a:ea typeface="Georgia"/>
                        <a:cs typeface="Georgia"/>
                        <a:sym typeface="Georg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latin typeface="Georgia"/>
                          <a:ea typeface="Georgia"/>
                          <a:cs typeface="Georgia"/>
                          <a:sym typeface="Georgia"/>
                        </a:rPr>
                        <a:t>Actual Negative</a:t>
                      </a:r>
                      <a:endParaRPr>
                        <a:latin typeface="Georgia"/>
                        <a:ea typeface="Georgia"/>
                        <a:cs typeface="Georgia"/>
                        <a:sym typeface="Georg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81000">
                <a:tc>
                  <a:txBody>
                    <a:bodyPr/>
                    <a:lstStyle/>
                    <a:p>
                      <a:pPr indent="0" lvl="0" marL="0" rtl="0" algn="l">
                        <a:spcBef>
                          <a:spcPts val="0"/>
                        </a:spcBef>
                        <a:spcAft>
                          <a:spcPts val="0"/>
                        </a:spcAft>
                        <a:buNone/>
                      </a:pPr>
                      <a:r>
                        <a:rPr lang="en">
                          <a:latin typeface="Georgia"/>
                          <a:ea typeface="Georgia"/>
                          <a:cs typeface="Georgia"/>
                          <a:sym typeface="Georgia"/>
                        </a:rPr>
                        <a:t>Predicted </a:t>
                      </a:r>
                      <a:r>
                        <a:rPr lang="en">
                          <a:latin typeface="Georgia"/>
                          <a:ea typeface="Georgia"/>
                          <a:cs typeface="Georgia"/>
                          <a:sym typeface="Georgia"/>
                        </a:rPr>
                        <a:t>Positive</a:t>
                      </a:r>
                      <a:r>
                        <a:rPr lang="en">
                          <a:latin typeface="Georgia"/>
                          <a:ea typeface="Georgia"/>
                          <a:cs typeface="Georgia"/>
                          <a:sym typeface="Georgia"/>
                        </a:rPr>
                        <a:t> </a:t>
                      </a:r>
                      <a:endParaRPr>
                        <a:latin typeface="Georgia"/>
                        <a:ea typeface="Georgia"/>
                        <a:cs typeface="Georgia"/>
                        <a:sym typeface="Georg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latin typeface="Georgia"/>
                          <a:ea typeface="Georgia"/>
                          <a:cs typeface="Georgia"/>
                          <a:sym typeface="Georgia"/>
                        </a:rPr>
                        <a:t>15</a:t>
                      </a:r>
                      <a:endParaRPr>
                        <a:latin typeface="Georgia"/>
                        <a:ea typeface="Georgia"/>
                        <a:cs typeface="Georgia"/>
                        <a:sym typeface="Georg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Georgia"/>
                          <a:ea typeface="Georgia"/>
                          <a:cs typeface="Georgia"/>
                          <a:sym typeface="Georgia"/>
                        </a:rPr>
                        <a:t>10</a:t>
                      </a:r>
                      <a:endParaRPr>
                        <a:latin typeface="Georgia"/>
                        <a:ea typeface="Georgia"/>
                        <a:cs typeface="Georgia"/>
                        <a:sym typeface="Georg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Georgia"/>
                          <a:ea typeface="Georgia"/>
                          <a:cs typeface="Georgia"/>
                          <a:sym typeface="Georgia"/>
                        </a:rPr>
                        <a:t>Predicted Negative</a:t>
                      </a:r>
                      <a:endParaRPr>
                        <a:latin typeface="Georgia"/>
                        <a:ea typeface="Georgia"/>
                        <a:cs typeface="Georgia"/>
                        <a:sym typeface="Georg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latin typeface="Georgia"/>
                          <a:ea typeface="Georgia"/>
                          <a:cs typeface="Georgia"/>
                          <a:sym typeface="Georgia"/>
                        </a:rPr>
                        <a:t>159</a:t>
                      </a:r>
                      <a:endParaRPr>
                        <a:latin typeface="Georgia"/>
                        <a:ea typeface="Georgia"/>
                        <a:cs typeface="Georgia"/>
                        <a:sym typeface="Georg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Georgia"/>
                          <a:ea typeface="Georgia"/>
                          <a:cs typeface="Georgia"/>
                          <a:sym typeface="Georgia"/>
                        </a:rPr>
                        <a:t>913</a:t>
                      </a:r>
                      <a:endParaRPr>
                        <a:latin typeface="Georgia"/>
                        <a:ea typeface="Georgia"/>
                        <a:cs typeface="Georgia"/>
                        <a:sym typeface="Georg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aphicFrame>
        <p:nvGraphicFramePr>
          <p:cNvPr id="201" name="Google Shape;201;p25"/>
          <p:cNvGraphicFramePr/>
          <p:nvPr/>
        </p:nvGraphicFramePr>
        <p:xfrm>
          <a:off x="5406075" y="2682525"/>
          <a:ext cx="3000000" cy="3000000"/>
        </p:xfrm>
        <a:graphic>
          <a:graphicData uri="http://schemas.openxmlformats.org/drawingml/2006/table">
            <a:tbl>
              <a:tblPr>
                <a:noFill/>
                <a:tableStyleId>{347E6FE9-F32D-4D48-B034-42AAA11E5B42}</a:tableStyleId>
              </a:tblPr>
              <a:tblGrid>
                <a:gridCol w="771625"/>
                <a:gridCol w="1054575"/>
                <a:gridCol w="927275"/>
              </a:tblGrid>
              <a:tr h="381000">
                <a:tc>
                  <a:txBody>
                    <a:bodyPr/>
                    <a:lstStyle/>
                    <a:p>
                      <a:pPr indent="0" lvl="0" marL="0" rtl="0" algn="l">
                        <a:spcBef>
                          <a:spcPts val="0"/>
                        </a:spcBef>
                        <a:spcAft>
                          <a:spcPts val="0"/>
                        </a:spcAft>
                        <a:buNone/>
                      </a:pPr>
                      <a:r>
                        <a:t/>
                      </a:r>
                      <a:endParaRPr>
                        <a:latin typeface="Georgia"/>
                        <a:ea typeface="Georgia"/>
                        <a:cs typeface="Georgia"/>
                        <a:sym typeface="Georg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Georgia"/>
                          <a:ea typeface="Georgia"/>
                          <a:cs typeface="Georgia"/>
                          <a:sym typeface="Georgia"/>
                        </a:rPr>
                        <a:t>Our Model</a:t>
                      </a:r>
                      <a:endParaRPr>
                        <a:latin typeface="Georgia"/>
                        <a:ea typeface="Georgia"/>
                        <a:cs typeface="Georgia"/>
                        <a:sym typeface="Georg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latin typeface="Georgia"/>
                          <a:ea typeface="Georgia"/>
                          <a:cs typeface="Georgia"/>
                          <a:sym typeface="Georgia"/>
                        </a:rPr>
                        <a:t>Sklearn</a:t>
                      </a:r>
                      <a:endParaRPr>
                        <a:latin typeface="Georgia"/>
                        <a:ea typeface="Georgia"/>
                        <a:cs typeface="Georgia"/>
                        <a:sym typeface="Georg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81000">
                <a:tc>
                  <a:txBody>
                    <a:bodyPr/>
                    <a:lstStyle/>
                    <a:p>
                      <a:pPr indent="0" lvl="0" marL="0" rtl="0" algn="l">
                        <a:spcBef>
                          <a:spcPts val="0"/>
                        </a:spcBef>
                        <a:spcAft>
                          <a:spcPts val="0"/>
                        </a:spcAft>
                        <a:buNone/>
                      </a:pPr>
                      <a:r>
                        <a:rPr lang="en">
                          <a:latin typeface="Georgia"/>
                          <a:ea typeface="Georgia"/>
                          <a:cs typeface="Georgia"/>
                          <a:sym typeface="Georgia"/>
                        </a:rPr>
                        <a:t>Fscore</a:t>
                      </a:r>
                      <a:endParaRPr>
                        <a:latin typeface="Georgia"/>
                        <a:ea typeface="Georgia"/>
                        <a:cs typeface="Georgia"/>
                        <a:sym typeface="Georg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latin typeface="Georgia"/>
                          <a:ea typeface="Georgia"/>
                          <a:cs typeface="Georgia"/>
                          <a:sym typeface="Georgia"/>
                        </a:rPr>
                        <a:t>0.15075</a:t>
                      </a:r>
                      <a:endParaRPr>
                        <a:latin typeface="Georgia"/>
                        <a:ea typeface="Georgia"/>
                        <a:cs typeface="Georgia"/>
                        <a:sym typeface="Georg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Georgia"/>
                          <a:ea typeface="Georgia"/>
                          <a:cs typeface="Georgia"/>
                          <a:sym typeface="Georgia"/>
                        </a:rPr>
                        <a:t>0.13471</a:t>
                      </a:r>
                      <a:endParaRPr>
                        <a:latin typeface="Georgia"/>
                        <a:ea typeface="Georgia"/>
                        <a:cs typeface="Georgia"/>
                        <a:sym typeface="Georg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202" name="Google Shape;202;p25"/>
          <p:cNvSpPr txBox="1"/>
          <p:nvPr/>
        </p:nvSpPr>
        <p:spPr>
          <a:xfrm>
            <a:off x="903675" y="3959025"/>
            <a:ext cx="3374700" cy="400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u="sng">
                <a:latin typeface="Georgia"/>
                <a:ea typeface="Georgia"/>
                <a:cs typeface="Georgia"/>
                <a:sym typeface="Georgia"/>
              </a:rPr>
              <a:t>Confusion Matrix (from Model)</a:t>
            </a:r>
            <a:endParaRPr u="sng">
              <a:latin typeface="Georgia"/>
              <a:ea typeface="Georgia"/>
              <a:cs typeface="Georgia"/>
              <a:sym typeface="Georgia"/>
            </a:endParaRPr>
          </a:p>
        </p:txBody>
      </p:sp>
      <p:sp>
        <p:nvSpPr>
          <p:cNvPr id="203" name="Google Shape;203;p2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204" name="Google Shape;204;p25"/>
          <p:cNvCxnSpPr/>
          <p:nvPr/>
        </p:nvCxnSpPr>
        <p:spPr>
          <a:xfrm>
            <a:off x="4979700" y="3145075"/>
            <a:ext cx="426000" cy="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6"/>
          <p:cNvSpPr/>
          <p:nvPr/>
        </p:nvSpPr>
        <p:spPr>
          <a:xfrm>
            <a:off x="5951600" y="3658325"/>
            <a:ext cx="3192300" cy="1233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6"/>
          <p:cNvSpPr txBox="1"/>
          <p:nvPr>
            <p:ph type="title"/>
          </p:nvPr>
        </p:nvSpPr>
        <p:spPr>
          <a:xfrm>
            <a:off x="159300" y="1814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Second </a:t>
            </a:r>
            <a:r>
              <a:rPr lang="en">
                <a:latin typeface="Georgia"/>
                <a:ea typeface="Georgia"/>
                <a:cs typeface="Georgia"/>
                <a:sym typeface="Georgia"/>
              </a:rPr>
              <a:t>Model Using 20% Appr. Threshold</a:t>
            </a:r>
            <a:endParaRPr>
              <a:latin typeface="Georgia"/>
              <a:ea typeface="Georgia"/>
              <a:cs typeface="Georgia"/>
              <a:sym typeface="Georgia"/>
            </a:endParaRPr>
          </a:p>
        </p:txBody>
      </p:sp>
      <p:sp>
        <p:nvSpPr>
          <p:cNvPr id="211" name="Google Shape;211;p26"/>
          <p:cNvSpPr txBox="1"/>
          <p:nvPr/>
        </p:nvSpPr>
        <p:spPr>
          <a:xfrm>
            <a:off x="466950" y="901775"/>
            <a:ext cx="83202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Georgia"/>
              <a:buChar char="●"/>
            </a:pPr>
            <a:r>
              <a:rPr lang="en">
                <a:latin typeface="Georgia"/>
                <a:ea typeface="Georgia"/>
                <a:cs typeface="Georgia"/>
                <a:sym typeface="Georgia"/>
              </a:rPr>
              <a:t>Train</a:t>
            </a:r>
            <a:r>
              <a:rPr lang="en">
                <a:latin typeface="Georgia"/>
                <a:ea typeface="Georgia"/>
                <a:cs typeface="Georgia"/>
                <a:sym typeface="Georgia"/>
              </a:rPr>
              <a:t> Test Split (70/30)</a:t>
            </a:r>
            <a:endParaRPr>
              <a:latin typeface="Georgia"/>
              <a:ea typeface="Georgia"/>
              <a:cs typeface="Georgia"/>
              <a:sym typeface="Georgia"/>
            </a:endParaRPr>
          </a:p>
          <a:p>
            <a:pPr indent="0" lvl="0" marL="457200" rtl="0" algn="l">
              <a:spcBef>
                <a:spcPts val="0"/>
              </a:spcBef>
              <a:spcAft>
                <a:spcPts val="0"/>
              </a:spcAft>
              <a:buNone/>
            </a:pPr>
            <a:r>
              <a:t/>
            </a:r>
            <a:endParaRPr>
              <a:latin typeface="Georgia"/>
              <a:ea typeface="Georgia"/>
              <a:cs typeface="Georgia"/>
              <a:sym typeface="Georgia"/>
            </a:endParaRPr>
          </a:p>
          <a:p>
            <a:pPr indent="-317500" lvl="0" marL="457200" rtl="0" algn="l">
              <a:spcBef>
                <a:spcPts val="0"/>
              </a:spcBef>
              <a:spcAft>
                <a:spcPts val="0"/>
              </a:spcAft>
              <a:buSzPts val="1400"/>
              <a:buFont typeface="Georgia"/>
              <a:buChar char="●"/>
            </a:pPr>
            <a:r>
              <a:rPr lang="en">
                <a:latin typeface="Georgia"/>
                <a:ea typeface="Georgia"/>
                <a:cs typeface="Georgia"/>
                <a:sym typeface="Georgia"/>
              </a:rPr>
              <a:t>Utilizing all variables, excluding CurrentSmoker and HeartRate  </a:t>
            </a:r>
            <a:endParaRPr>
              <a:latin typeface="Georgia"/>
              <a:ea typeface="Georgia"/>
              <a:cs typeface="Georgia"/>
              <a:sym typeface="Georgia"/>
            </a:endParaRPr>
          </a:p>
          <a:p>
            <a:pPr indent="0" lvl="0" marL="457200" rtl="0" algn="l">
              <a:spcBef>
                <a:spcPts val="0"/>
              </a:spcBef>
              <a:spcAft>
                <a:spcPts val="0"/>
              </a:spcAft>
              <a:buNone/>
            </a:pPr>
            <a:r>
              <a:t/>
            </a:r>
            <a:endParaRPr>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b="1" lang="en">
                <a:solidFill>
                  <a:schemeClr val="dk1"/>
                </a:solidFill>
                <a:latin typeface="Georgia"/>
                <a:ea typeface="Georgia"/>
                <a:cs typeface="Georgia"/>
                <a:sym typeface="Georgia"/>
              </a:rPr>
              <a:t>Threshold : 0.2</a:t>
            </a:r>
            <a:endParaRPr b="1">
              <a:solidFill>
                <a:schemeClr val="dk1"/>
              </a:solidFill>
              <a:latin typeface="Georgia"/>
              <a:ea typeface="Georgia"/>
              <a:cs typeface="Georgia"/>
              <a:sym typeface="Georgia"/>
            </a:endParaRPr>
          </a:p>
          <a:p>
            <a:pPr indent="0" lvl="0" marL="0" rtl="0" algn="l">
              <a:spcBef>
                <a:spcPts val="0"/>
              </a:spcBef>
              <a:spcAft>
                <a:spcPts val="0"/>
              </a:spcAft>
              <a:buNone/>
            </a:pPr>
            <a:r>
              <a:t/>
            </a:r>
            <a:endParaRPr>
              <a:latin typeface="Georgia"/>
              <a:ea typeface="Georgia"/>
              <a:cs typeface="Georgia"/>
              <a:sym typeface="Georgia"/>
            </a:endParaRPr>
          </a:p>
          <a:p>
            <a:pPr indent="0" lvl="0" marL="0" rtl="0" algn="l">
              <a:spcBef>
                <a:spcPts val="0"/>
              </a:spcBef>
              <a:spcAft>
                <a:spcPts val="0"/>
              </a:spcAft>
              <a:buNone/>
            </a:pPr>
            <a:r>
              <a:t/>
            </a:r>
            <a:endParaRPr>
              <a:latin typeface="Georgia"/>
              <a:ea typeface="Georgia"/>
              <a:cs typeface="Georgia"/>
              <a:sym typeface="Georgia"/>
            </a:endParaRPr>
          </a:p>
          <a:p>
            <a:pPr indent="0" lvl="0" marL="0" rtl="0" algn="l">
              <a:spcBef>
                <a:spcPts val="0"/>
              </a:spcBef>
              <a:spcAft>
                <a:spcPts val="0"/>
              </a:spcAft>
              <a:buNone/>
            </a:pPr>
            <a:r>
              <a:t/>
            </a:r>
            <a:endParaRPr>
              <a:latin typeface="Georgia"/>
              <a:ea typeface="Georgia"/>
              <a:cs typeface="Georgia"/>
              <a:sym typeface="Georgia"/>
            </a:endParaRPr>
          </a:p>
        </p:txBody>
      </p:sp>
      <p:graphicFrame>
        <p:nvGraphicFramePr>
          <p:cNvPr id="212" name="Google Shape;212;p26"/>
          <p:cNvGraphicFramePr/>
          <p:nvPr/>
        </p:nvGraphicFramePr>
        <p:xfrm>
          <a:off x="235275" y="2645775"/>
          <a:ext cx="3000000" cy="3000000"/>
        </p:xfrm>
        <a:graphic>
          <a:graphicData uri="http://schemas.openxmlformats.org/drawingml/2006/table">
            <a:tbl>
              <a:tblPr>
                <a:noFill/>
                <a:tableStyleId>{347E6FE9-F32D-4D48-B034-42AAA11E5B42}</a:tableStyleId>
              </a:tblPr>
              <a:tblGrid>
                <a:gridCol w="1811625"/>
                <a:gridCol w="1411700"/>
                <a:gridCol w="1532375"/>
              </a:tblGrid>
              <a:tr h="381000">
                <a:tc>
                  <a:txBody>
                    <a:bodyPr/>
                    <a:lstStyle/>
                    <a:p>
                      <a:pPr indent="0" lvl="0" marL="0" rtl="0" algn="l">
                        <a:spcBef>
                          <a:spcPts val="0"/>
                        </a:spcBef>
                        <a:spcAft>
                          <a:spcPts val="0"/>
                        </a:spcAft>
                        <a:buNone/>
                      </a:pPr>
                      <a:r>
                        <a:t/>
                      </a:r>
                      <a:endParaRPr>
                        <a:latin typeface="Georgia"/>
                        <a:ea typeface="Georgia"/>
                        <a:cs typeface="Georgia"/>
                        <a:sym typeface="Georg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Georgia"/>
                          <a:ea typeface="Georgia"/>
                          <a:cs typeface="Georgia"/>
                          <a:sym typeface="Georgia"/>
                        </a:rPr>
                        <a:t>Actual Positive </a:t>
                      </a:r>
                      <a:endParaRPr>
                        <a:latin typeface="Georgia"/>
                        <a:ea typeface="Georgia"/>
                        <a:cs typeface="Georgia"/>
                        <a:sym typeface="Georg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latin typeface="Georgia"/>
                          <a:ea typeface="Georgia"/>
                          <a:cs typeface="Georgia"/>
                          <a:sym typeface="Georgia"/>
                        </a:rPr>
                        <a:t>Actual Negative</a:t>
                      </a:r>
                      <a:endParaRPr>
                        <a:latin typeface="Georgia"/>
                        <a:ea typeface="Georgia"/>
                        <a:cs typeface="Georgia"/>
                        <a:sym typeface="Georg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81000">
                <a:tc>
                  <a:txBody>
                    <a:bodyPr/>
                    <a:lstStyle/>
                    <a:p>
                      <a:pPr indent="0" lvl="0" marL="0" rtl="0" algn="l">
                        <a:spcBef>
                          <a:spcPts val="0"/>
                        </a:spcBef>
                        <a:spcAft>
                          <a:spcPts val="0"/>
                        </a:spcAft>
                        <a:buNone/>
                      </a:pPr>
                      <a:r>
                        <a:rPr lang="en">
                          <a:latin typeface="Georgia"/>
                          <a:ea typeface="Georgia"/>
                          <a:cs typeface="Georgia"/>
                          <a:sym typeface="Georgia"/>
                        </a:rPr>
                        <a:t>Predicted Positive </a:t>
                      </a:r>
                      <a:endParaRPr>
                        <a:latin typeface="Georgia"/>
                        <a:ea typeface="Georgia"/>
                        <a:cs typeface="Georgia"/>
                        <a:sym typeface="Georg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latin typeface="Georgia"/>
                          <a:ea typeface="Georgia"/>
                          <a:cs typeface="Georgia"/>
                          <a:sym typeface="Georgia"/>
                        </a:rPr>
                        <a:t>85</a:t>
                      </a:r>
                      <a:endParaRPr>
                        <a:latin typeface="Georgia"/>
                        <a:ea typeface="Georgia"/>
                        <a:cs typeface="Georgia"/>
                        <a:sym typeface="Georg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Georgia"/>
                          <a:ea typeface="Georgia"/>
                          <a:cs typeface="Georgia"/>
                          <a:sym typeface="Georgia"/>
                        </a:rPr>
                        <a:t>177</a:t>
                      </a:r>
                      <a:endParaRPr>
                        <a:latin typeface="Georgia"/>
                        <a:ea typeface="Georgia"/>
                        <a:cs typeface="Georgia"/>
                        <a:sym typeface="Georg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Georgia"/>
                          <a:ea typeface="Georgia"/>
                          <a:cs typeface="Georgia"/>
                          <a:sym typeface="Georgia"/>
                        </a:rPr>
                        <a:t>Predicted Negative</a:t>
                      </a:r>
                      <a:endParaRPr>
                        <a:latin typeface="Georgia"/>
                        <a:ea typeface="Georgia"/>
                        <a:cs typeface="Georgia"/>
                        <a:sym typeface="Georg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latin typeface="Georgia"/>
                          <a:ea typeface="Georgia"/>
                          <a:cs typeface="Georgia"/>
                          <a:sym typeface="Georgia"/>
                        </a:rPr>
                        <a:t>8</a:t>
                      </a:r>
                      <a:r>
                        <a:rPr lang="en">
                          <a:latin typeface="Georgia"/>
                          <a:ea typeface="Georgia"/>
                          <a:cs typeface="Georgia"/>
                          <a:sym typeface="Georgia"/>
                        </a:rPr>
                        <a:t>9</a:t>
                      </a:r>
                      <a:endParaRPr>
                        <a:latin typeface="Georgia"/>
                        <a:ea typeface="Georgia"/>
                        <a:cs typeface="Georgia"/>
                        <a:sym typeface="Georg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Georgia"/>
                          <a:ea typeface="Georgia"/>
                          <a:cs typeface="Georgia"/>
                          <a:sym typeface="Georgia"/>
                        </a:rPr>
                        <a:t>746</a:t>
                      </a:r>
                      <a:endParaRPr>
                        <a:latin typeface="Georgia"/>
                        <a:ea typeface="Georgia"/>
                        <a:cs typeface="Georgia"/>
                        <a:sym typeface="Georg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aphicFrame>
        <p:nvGraphicFramePr>
          <p:cNvPr id="213" name="Google Shape;213;p26"/>
          <p:cNvGraphicFramePr/>
          <p:nvPr/>
        </p:nvGraphicFramePr>
        <p:xfrm>
          <a:off x="5405700" y="2645775"/>
          <a:ext cx="3000000" cy="3000000"/>
        </p:xfrm>
        <a:graphic>
          <a:graphicData uri="http://schemas.openxmlformats.org/drawingml/2006/table">
            <a:tbl>
              <a:tblPr>
                <a:noFill/>
                <a:tableStyleId>{347E6FE9-F32D-4D48-B034-42AAA11E5B42}</a:tableStyleId>
              </a:tblPr>
              <a:tblGrid>
                <a:gridCol w="1227400"/>
                <a:gridCol w="1677475"/>
              </a:tblGrid>
              <a:tr h="396200">
                <a:tc>
                  <a:txBody>
                    <a:bodyPr/>
                    <a:lstStyle/>
                    <a:p>
                      <a:pPr indent="0" lvl="0" marL="0" rtl="0" algn="l">
                        <a:spcBef>
                          <a:spcPts val="0"/>
                        </a:spcBef>
                        <a:spcAft>
                          <a:spcPts val="0"/>
                        </a:spcAft>
                        <a:buNone/>
                      </a:pPr>
                      <a:r>
                        <a:t/>
                      </a:r>
                      <a:endParaRPr>
                        <a:latin typeface="Georgia"/>
                        <a:ea typeface="Georgia"/>
                        <a:cs typeface="Georgia"/>
                        <a:sym typeface="Georg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Georgia"/>
                          <a:ea typeface="Georgia"/>
                          <a:cs typeface="Georgia"/>
                          <a:sym typeface="Georgia"/>
                        </a:rPr>
                        <a:t>F1_Score</a:t>
                      </a:r>
                      <a:endParaRPr>
                        <a:latin typeface="Georgia"/>
                        <a:ea typeface="Georgia"/>
                        <a:cs typeface="Georgia"/>
                        <a:sym typeface="Georg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467625">
                <a:tc>
                  <a:txBody>
                    <a:bodyPr/>
                    <a:lstStyle/>
                    <a:p>
                      <a:pPr indent="0" lvl="0" marL="0" rtl="0" algn="ctr">
                        <a:spcBef>
                          <a:spcPts val="0"/>
                        </a:spcBef>
                        <a:spcAft>
                          <a:spcPts val="0"/>
                        </a:spcAft>
                        <a:buNone/>
                      </a:pPr>
                      <a:r>
                        <a:rPr lang="en">
                          <a:latin typeface="Georgia"/>
                          <a:ea typeface="Georgia"/>
                          <a:cs typeface="Georgia"/>
                          <a:sym typeface="Georgia"/>
                        </a:rPr>
                        <a:t>Our Model</a:t>
                      </a:r>
                      <a:endParaRPr>
                        <a:latin typeface="Georgia"/>
                        <a:ea typeface="Georgia"/>
                        <a:cs typeface="Georgia"/>
                        <a:sym typeface="Georg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latin typeface="Georgia"/>
                          <a:ea typeface="Georgia"/>
                          <a:cs typeface="Georgia"/>
                          <a:sym typeface="Georgia"/>
                        </a:rPr>
                        <a:t>0.3899</a:t>
                      </a:r>
                      <a:endParaRPr>
                        <a:latin typeface="Georgia"/>
                        <a:ea typeface="Georgia"/>
                        <a:cs typeface="Georgia"/>
                        <a:sym typeface="Georg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214" name="Google Shape;214;p26"/>
          <p:cNvSpPr txBox="1"/>
          <p:nvPr/>
        </p:nvSpPr>
        <p:spPr>
          <a:xfrm>
            <a:off x="925775" y="3943575"/>
            <a:ext cx="3374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latin typeface="Georgia"/>
                <a:ea typeface="Georgia"/>
                <a:cs typeface="Georgia"/>
                <a:sym typeface="Georgia"/>
              </a:rPr>
              <a:t>Confusion Matrix (From Model)</a:t>
            </a:r>
            <a:endParaRPr u="sng">
              <a:latin typeface="Georgia"/>
              <a:ea typeface="Georgia"/>
              <a:cs typeface="Georgia"/>
              <a:sym typeface="Georgia"/>
            </a:endParaRPr>
          </a:p>
        </p:txBody>
      </p:sp>
      <p:sp>
        <p:nvSpPr>
          <p:cNvPr id="215" name="Google Shape;215;p2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216" name="Google Shape;216;p26"/>
          <p:cNvCxnSpPr/>
          <p:nvPr/>
        </p:nvCxnSpPr>
        <p:spPr>
          <a:xfrm>
            <a:off x="4979700" y="3145075"/>
            <a:ext cx="426000" cy="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0" name="Shape 220"/>
        <p:cNvGrpSpPr/>
        <p:nvPr/>
      </p:nvGrpSpPr>
      <p:grpSpPr>
        <a:xfrm>
          <a:off x="0" y="0"/>
          <a:ext cx="0" cy="0"/>
          <a:chOff x="0" y="0"/>
          <a:chExt cx="0" cy="0"/>
        </a:xfrm>
      </p:grpSpPr>
      <p:sp>
        <p:nvSpPr>
          <p:cNvPr id="221" name="Google Shape;221;p2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22" name="Google Shape;222;p27"/>
          <p:cNvSpPr txBox="1"/>
          <p:nvPr>
            <p:ph type="ctrTitle"/>
          </p:nvPr>
        </p:nvSpPr>
        <p:spPr>
          <a:xfrm>
            <a:off x="598100" y="1775225"/>
            <a:ext cx="7548600" cy="83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latin typeface="Georgia"/>
                <a:ea typeface="Georgia"/>
                <a:cs typeface="Georgia"/>
                <a:sym typeface="Georgia"/>
              </a:rPr>
              <a:t>Model Comparison</a:t>
            </a:r>
            <a:endParaRPr>
              <a:latin typeface="Georgia"/>
              <a:ea typeface="Georgia"/>
              <a:cs typeface="Georgia"/>
              <a:sym typeface="Georgi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8"/>
          <p:cNvSpPr/>
          <p:nvPr/>
        </p:nvSpPr>
        <p:spPr>
          <a:xfrm>
            <a:off x="5951600" y="3658325"/>
            <a:ext cx="3192300" cy="1233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8"/>
          <p:cNvSpPr txBox="1"/>
          <p:nvPr>
            <p:ph type="title"/>
          </p:nvPr>
        </p:nvSpPr>
        <p:spPr>
          <a:xfrm>
            <a:off x="311700" y="105200"/>
            <a:ext cx="8520600" cy="48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00">
                <a:latin typeface="Georgia"/>
                <a:ea typeface="Georgia"/>
                <a:cs typeface="Georgia"/>
                <a:sym typeface="Georgia"/>
              </a:rPr>
              <a:t>Model 1 vs. Model 2</a:t>
            </a:r>
            <a:endParaRPr sz="2500">
              <a:latin typeface="Georgia"/>
              <a:ea typeface="Georgia"/>
              <a:cs typeface="Georgia"/>
              <a:sym typeface="Georgia"/>
            </a:endParaRPr>
          </a:p>
        </p:txBody>
      </p:sp>
      <p:sp>
        <p:nvSpPr>
          <p:cNvPr id="229" name="Google Shape;229;p2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aphicFrame>
        <p:nvGraphicFramePr>
          <p:cNvPr id="230" name="Google Shape;230;p28"/>
          <p:cNvGraphicFramePr/>
          <p:nvPr/>
        </p:nvGraphicFramePr>
        <p:xfrm>
          <a:off x="311700" y="2832175"/>
          <a:ext cx="3000000" cy="3000000"/>
        </p:xfrm>
        <a:graphic>
          <a:graphicData uri="http://schemas.openxmlformats.org/drawingml/2006/table">
            <a:tbl>
              <a:tblPr>
                <a:noFill/>
                <a:tableStyleId>{347E6FE9-F32D-4D48-B034-42AAA11E5B42}</a:tableStyleId>
              </a:tblPr>
              <a:tblGrid>
                <a:gridCol w="1811625"/>
                <a:gridCol w="1411700"/>
                <a:gridCol w="1532375"/>
              </a:tblGrid>
              <a:tr h="381000">
                <a:tc>
                  <a:txBody>
                    <a:bodyPr/>
                    <a:lstStyle/>
                    <a:p>
                      <a:pPr indent="0" lvl="0" marL="0" rtl="0" algn="l">
                        <a:spcBef>
                          <a:spcPts val="0"/>
                        </a:spcBef>
                        <a:spcAft>
                          <a:spcPts val="0"/>
                        </a:spcAft>
                        <a:buNone/>
                      </a:pPr>
                      <a:r>
                        <a:t/>
                      </a:r>
                      <a:endParaRPr>
                        <a:latin typeface="Georgia"/>
                        <a:ea typeface="Georgia"/>
                        <a:cs typeface="Georgia"/>
                        <a:sym typeface="Georg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Georgia"/>
                          <a:ea typeface="Georgia"/>
                          <a:cs typeface="Georgia"/>
                          <a:sym typeface="Georgia"/>
                        </a:rPr>
                        <a:t>Actual Positive </a:t>
                      </a:r>
                      <a:endParaRPr>
                        <a:latin typeface="Georgia"/>
                        <a:ea typeface="Georgia"/>
                        <a:cs typeface="Georgia"/>
                        <a:sym typeface="Georg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latin typeface="Georgia"/>
                          <a:ea typeface="Georgia"/>
                          <a:cs typeface="Georgia"/>
                          <a:sym typeface="Georgia"/>
                        </a:rPr>
                        <a:t>Actual Negative</a:t>
                      </a:r>
                      <a:endParaRPr>
                        <a:latin typeface="Georgia"/>
                        <a:ea typeface="Georgia"/>
                        <a:cs typeface="Georgia"/>
                        <a:sym typeface="Georg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81000">
                <a:tc>
                  <a:txBody>
                    <a:bodyPr/>
                    <a:lstStyle/>
                    <a:p>
                      <a:pPr indent="0" lvl="0" marL="0" rtl="0" algn="l">
                        <a:spcBef>
                          <a:spcPts val="0"/>
                        </a:spcBef>
                        <a:spcAft>
                          <a:spcPts val="0"/>
                        </a:spcAft>
                        <a:buNone/>
                      </a:pPr>
                      <a:r>
                        <a:rPr lang="en">
                          <a:latin typeface="Georgia"/>
                          <a:ea typeface="Georgia"/>
                          <a:cs typeface="Georgia"/>
                          <a:sym typeface="Georgia"/>
                        </a:rPr>
                        <a:t>Predicted Positive </a:t>
                      </a:r>
                      <a:endParaRPr>
                        <a:latin typeface="Georgia"/>
                        <a:ea typeface="Georgia"/>
                        <a:cs typeface="Georgia"/>
                        <a:sym typeface="Georg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latin typeface="Georgia"/>
                          <a:ea typeface="Georgia"/>
                          <a:cs typeface="Georgia"/>
                          <a:sym typeface="Georgia"/>
                        </a:rPr>
                        <a:t>85</a:t>
                      </a:r>
                      <a:endParaRPr>
                        <a:latin typeface="Georgia"/>
                        <a:ea typeface="Georgia"/>
                        <a:cs typeface="Georgia"/>
                        <a:sym typeface="Georg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1"/>
                          </a:solidFill>
                          <a:latin typeface="Georgia"/>
                          <a:ea typeface="Georgia"/>
                          <a:cs typeface="Georgia"/>
                          <a:sym typeface="Georgia"/>
                        </a:rPr>
                        <a:t>177</a:t>
                      </a:r>
                      <a:endParaRPr b="1">
                        <a:solidFill>
                          <a:schemeClr val="lt1"/>
                        </a:solidFill>
                        <a:latin typeface="Georgia"/>
                        <a:ea typeface="Georgia"/>
                        <a:cs typeface="Georgia"/>
                        <a:sym typeface="Georg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0000"/>
                    </a:solidFill>
                  </a:tcPr>
                </a:tc>
              </a:tr>
              <a:tr h="381000">
                <a:tc>
                  <a:txBody>
                    <a:bodyPr/>
                    <a:lstStyle/>
                    <a:p>
                      <a:pPr indent="0" lvl="0" marL="0" rtl="0" algn="l">
                        <a:spcBef>
                          <a:spcPts val="0"/>
                        </a:spcBef>
                        <a:spcAft>
                          <a:spcPts val="0"/>
                        </a:spcAft>
                        <a:buNone/>
                      </a:pPr>
                      <a:r>
                        <a:rPr lang="en">
                          <a:latin typeface="Georgia"/>
                          <a:ea typeface="Georgia"/>
                          <a:cs typeface="Georgia"/>
                          <a:sym typeface="Georgia"/>
                        </a:rPr>
                        <a:t>Predicted Negative</a:t>
                      </a:r>
                      <a:endParaRPr>
                        <a:latin typeface="Georgia"/>
                        <a:ea typeface="Georgia"/>
                        <a:cs typeface="Georgia"/>
                        <a:sym typeface="Georg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latin typeface="Georgia"/>
                          <a:ea typeface="Georgia"/>
                          <a:cs typeface="Georgia"/>
                          <a:sym typeface="Georgia"/>
                        </a:rPr>
                        <a:t>89</a:t>
                      </a:r>
                      <a:endParaRPr>
                        <a:latin typeface="Georgia"/>
                        <a:ea typeface="Georgia"/>
                        <a:cs typeface="Georgia"/>
                        <a:sym typeface="Georg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Georgia"/>
                          <a:ea typeface="Georgia"/>
                          <a:cs typeface="Georgia"/>
                          <a:sym typeface="Georgia"/>
                        </a:rPr>
                        <a:t>746</a:t>
                      </a:r>
                      <a:endParaRPr>
                        <a:latin typeface="Georgia"/>
                        <a:ea typeface="Georgia"/>
                        <a:cs typeface="Georgia"/>
                        <a:sym typeface="Georg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aphicFrame>
        <p:nvGraphicFramePr>
          <p:cNvPr id="231" name="Google Shape;231;p28"/>
          <p:cNvGraphicFramePr/>
          <p:nvPr/>
        </p:nvGraphicFramePr>
        <p:xfrm>
          <a:off x="311700" y="932438"/>
          <a:ext cx="3000000" cy="3000000"/>
        </p:xfrm>
        <a:graphic>
          <a:graphicData uri="http://schemas.openxmlformats.org/drawingml/2006/table">
            <a:tbl>
              <a:tblPr>
                <a:noFill/>
                <a:tableStyleId>{347E6FE9-F32D-4D48-B034-42AAA11E5B42}</a:tableStyleId>
              </a:tblPr>
              <a:tblGrid>
                <a:gridCol w="1811625"/>
                <a:gridCol w="1411700"/>
                <a:gridCol w="1532375"/>
              </a:tblGrid>
              <a:tr h="381000">
                <a:tc>
                  <a:txBody>
                    <a:bodyPr/>
                    <a:lstStyle/>
                    <a:p>
                      <a:pPr indent="0" lvl="0" marL="0" rtl="0" algn="l">
                        <a:spcBef>
                          <a:spcPts val="0"/>
                        </a:spcBef>
                        <a:spcAft>
                          <a:spcPts val="0"/>
                        </a:spcAft>
                        <a:buNone/>
                      </a:pPr>
                      <a:r>
                        <a:t/>
                      </a:r>
                      <a:endParaRPr>
                        <a:latin typeface="Georgia"/>
                        <a:ea typeface="Georgia"/>
                        <a:cs typeface="Georgia"/>
                        <a:sym typeface="Georg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Georgia"/>
                          <a:ea typeface="Georgia"/>
                          <a:cs typeface="Georgia"/>
                          <a:sym typeface="Georgia"/>
                        </a:rPr>
                        <a:t>Actual Positive </a:t>
                      </a:r>
                      <a:endParaRPr>
                        <a:latin typeface="Georgia"/>
                        <a:ea typeface="Georgia"/>
                        <a:cs typeface="Georgia"/>
                        <a:sym typeface="Georg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latin typeface="Georgia"/>
                          <a:ea typeface="Georgia"/>
                          <a:cs typeface="Georgia"/>
                          <a:sym typeface="Georgia"/>
                        </a:rPr>
                        <a:t>Actual Negative</a:t>
                      </a:r>
                      <a:endParaRPr>
                        <a:latin typeface="Georgia"/>
                        <a:ea typeface="Georgia"/>
                        <a:cs typeface="Georgia"/>
                        <a:sym typeface="Georg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81000">
                <a:tc>
                  <a:txBody>
                    <a:bodyPr/>
                    <a:lstStyle/>
                    <a:p>
                      <a:pPr indent="0" lvl="0" marL="0" rtl="0" algn="l">
                        <a:spcBef>
                          <a:spcPts val="0"/>
                        </a:spcBef>
                        <a:spcAft>
                          <a:spcPts val="0"/>
                        </a:spcAft>
                        <a:buNone/>
                      </a:pPr>
                      <a:r>
                        <a:rPr lang="en">
                          <a:latin typeface="Georgia"/>
                          <a:ea typeface="Georgia"/>
                          <a:cs typeface="Georgia"/>
                          <a:sym typeface="Georgia"/>
                        </a:rPr>
                        <a:t>Predicted Positive </a:t>
                      </a:r>
                      <a:endParaRPr>
                        <a:latin typeface="Georgia"/>
                        <a:ea typeface="Georgia"/>
                        <a:cs typeface="Georgia"/>
                        <a:sym typeface="Georg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latin typeface="Georgia"/>
                          <a:ea typeface="Georgia"/>
                          <a:cs typeface="Georgia"/>
                          <a:sym typeface="Georgia"/>
                        </a:rPr>
                        <a:t>15</a:t>
                      </a:r>
                      <a:endParaRPr>
                        <a:latin typeface="Georgia"/>
                        <a:ea typeface="Georgia"/>
                        <a:cs typeface="Georgia"/>
                        <a:sym typeface="Georg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lt1"/>
                          </a:solidFill>
                          <a:latin typeface="Georgia"/>
                          <a:ea typeface="Georgia"/>
                          <a:cs typeface="Georgia"/>
                          <a:sym typeface="Georgia"/>
                        </a:rPr>
                        <a:t>10</a:t>
                      </a:r>
                      <a:endParaRPr b="1">
                        <a:solidFill>
                          <a:schemeClr val="lt1"/>
                        </a:solidFill>
                        <a:latin typeface="Georgia"/>
                        <a:ea typeface="Georgia"/>
                        <a:cs typeface="Georgia"/>
                        <a:sym typeface="Georg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AA84F"/>
                    </a:solidFill>
                  </a:tcPr>
                </a:tc>
              </a:tr>
              <a:tr h="381000">
                <a:tc>
                  <a:txBody>
                    <a:bodyPr/>
                    <a:lstStyle/>
                    <a:p>
                      <a:pPr indent="0" lvl="0" marL="0" rtl="0" algn="l">
                        <a:spcBef>
                          <a:spcPts val="0"/>
                        </a:spcBef>
                        <a:spcAft>
                          <a:spcPts val="0"/>
                        </a:spcAft>
                        <a:buNone/>
                      </a:pPr>
                      <a:r>
                        <a:rPr lang="en">
                          <a:latin typeface="Georgia"/>
                          <a:ea typeface="Georgia"/>
                          <a:cs typeface="Georgia"/>
                          <a:sym typeface="Georgia"/>
                        </a:rPr>
                        <a:t>Predicted Negative</a:t>
                      </a:r>
                      <a:endParaRPr>
                        <a:latin typeface="Georgia"/>
                        <a:ea typeface="Georgia"/>
                        <a:cs typeface="Georgia"/>
                        <a:sym typeface="Georg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latin typeface="Georgia"/>
                          <a:ea typeface="Georgia"/>
                          <a:cs typeface="Georgia"/>
                          <a:sym typeface="Georgia"/>
                        </a:rPr>
                        <a:t>159</a:t>
                      </a:r>
                      <a:endParaRPr>
                        <a:latin typeface="Georgia"/>
                        <a:ea typeface="Georgia"/>
                        <a:cs typeface="Georgia"/>
                        <a:sym typeface="Georg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Georgia"/>
                          <a:ea typeface="Georgia"/>
                          <a:cs typeface="Georgia"/>
                          <a:sym typeface="Georgia"/>
                        </a:rPr>
                        <a:t>913</a:t>
                      </a:r>
                      <a:endParaRPr>
                        <a:latin typeface="Georgia"/>
                        <a:ea typeface="Georgia"/>
                        <a:cs typeface="Georgia"/>
                        <a:sym typeface="Georg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aphicFrame>
        <p:nvGraphicFramePr>
          <p:cNvPr id="232" name="Google Shape;232;p28"/>
          <p:cNvGraphicFramePr/>
          <p:nvPr/>
        </p:nvGraphicFramePr>
        <p:xfrm>
          <a:off x="5493075" y="2832175"/>
          <a:ext cx="3000000" cy="3000000"/>
        </p:xfrm>
        <a:graphic>
          <a:graphicData uri="http://schemas.openxmlformats.org/drawingml/2006/table">
            <a:tbl>
              <a:tblPr>
                <a:noFill/>
                <a:tableStyleId>{347E6FE9-F32D-4D48-B034-42AAA11E5B42}</a:tableStyleId>
              </a:tblPr>
              <a:tblGrid>
                <a:gridCol w="1227400"/>
                <a:gridCol w="1677475"/>
              </a:tblGrid>
              <a:tr h="396200">
                <a:tc>
                  <a:txBody>
                    <a:bodyPr/>
                    <a:lstStyle/>
                    <a:p>
                      <a:pPr indent="0" lvl="0" marL="0" rtl="0" algn="l">
                        <a:spcBef>
                          <a:spcPts val="0"/>
                        </a:spcBef>
                        <a:spcAft>
                          <a:spcPts val="0"/>
                        </a:spcAft>
                        <a:buNone/>
                      </a:pPr>
                      <a:r>
                        <a:t/>
                      </a:r>
                      <a:endParaRPr>
                        <a:latin typeface="Georgia"/>
                        <a:ea typeface="Georgia"/>
                        <a:cs typeface="Georgia"/>
                        <a:sym typeface="Georg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Georgia"/>
                          <a:ea typeface="Georgia"/>
                          <a:cs typeface="Georgia"/>
                          <a:sym typeface="Georgia"/>
                        </a:rPr>
                        <a:t>F1_Score</a:t>
                      </a:r>
                      <a:endParaRPr>
                        <a:latin typeface="Georgia"/>
                        <a:ea typeface="Georgia"/>
                        <a:cs typeface="Georgia"/>
                        <a:sym typeface="Georg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445775">
                <a:tc>
                  <a:txBody>
                    <a:bodyPr/>
                    <a:lstStyle/>
                    <a:p>
                      <a:pPr indent="0" lvl="0" marL="0" rtl="0" algn="ctr">
                        <a:spcBef>
                          <a:spcPts val="0"/>
                        </a:spcBef>
                        <a:spcAft>
                          <a:spcPts val="0"/>
                        </a:spcAft>
                        <a:buNone/>
                      </a:pPr>
                      <a:r>
                        <a:rPr lang="en">
                          <a:latin typeface="Georgia"/>
                          <a:ea typeface="Georgia"/>
                          <a:cs typeface="Georgia"/>
                          <a:sym typeface="Georgia"/>
                        </a:rPr>
                        <a:t>Our Model</a:t>
                      </a:r>
                      <a:endParaRPr>
                        <a:latin typeface="Georgia"/>
                        <a:ea typeface="Georgia"/>
                        <a:cs typeface="Georgia"/>
                        <a:sym typeface="Georg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a:solidFill>
                            <a:schemeClr val="lt1"/>
                          </a:solidFill>
                          <a:latin typeface="Georgia"/>
                          <a:ea typeface="Georgia"/>
                          <a:cs typeface="Georgia"/>
                          <a:sym typeface="Georgia"/>
                        </a:rPr>
                        <a:t>0.3899</a:t>
                      </a:r>
                      <a:endParaRPr b="1">
                        <a:solidFill>
                          <a:schemeClr val="lt1"/>
                        </a:solidFill>
                        <a:latin typeface="Georgia"/>
                        <a:ea typeface="Georgia"/>
                        <a:cs typeface="Georgia"/>
                        <a:sym typeface="Georg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6AA84F"/>
                    </a:solidFill>
                  </a:tcPr>
                </a:tc>
              </a:tr>
            </a:tbl>
          </a:graphicData>
        </a:graphic>
      </p:graphicFrame>
      <p:graphicFrame>
        <p:nvGraphicFramePr>
          <p:cNvPr id="233" name="Google Shape;233;p28"/>
          <p:cNvGraphicFramePr/>
          <p:nvPr/>
        </p:nvGraphicFramePr>
        <p:xfrm>
          <a:off x="5493075" y="932450"/>
          <a:ext cx="3000000" cy="3000000"/>
        </p:xfrm>
        <a:graphic>
          <a:graphicData uri="http://schemas.openxmlformats.org/drawingml/2006/table">
            <a:tbl>
              <a:tblPr>
                <a:noFill/>
                <a:tableStyleId>{347E6FE9-F32D-4D48-B034-42AAA11E5B42}</a:tableStyleId>
              </a:tblPr>
              <a:tblGrid>
                <a:gridCol w="923025"/>
                <a:gridCol w="1054575"/>
                <a:gridCol w="927275"/>
              </a:tblGrid>
              <a:tr h="381000">
                <a:tc>
                  <a:txBody>
                    <a:bodyPr/>
                    <a:lstStyle/>
                    <a:p>
                      <a:pPr indent="0" lvl="0" marL="0" rtl="0" algn="l">
                        <a:spcBef>
                          <a:spcPts val="0"/>
                        </a:spcBef>
                        <a:spcAft>
                          <a:spcPts val="0"/>
                        </a:spcAft>
                        <a:buNone/>
                      </a:pPr>
                      <a:r>
                        <a:t/>
                      </a:r>
                      <a:endParaRPr>
                        <a:latin typeface="Georgia"/>
                        <a:ea typeface="Georgia"/>
                        <a:cs typeface="Georgia"/>
                        <a:sym typeface="Georg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Georgia"/>
                          <a:ea typeface="Georgia"/>
                          <a:cs typeface="Georgia"/>
                          <a:sym typeface="Georgia"/>
                        </a:rPr>
                        <a:t>Our Model</a:t>
                      </a:r>
                      <a:endParaRPr>
                        <a:latin typeface="Georgia"/>
                        <a:ea typeface="Georgia"/>
                        <a:cs typeface="Georgia"/>
                        <a:sym typeface="Georg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latin typeface="Georgia"/>
                          <a:ea typeface="Georgia"/>
                          <a:cs typeface="Georgia"/>
                          <a:sym typeface="Georgia"/>
                        </a:rPr>
                        <a:t>Sklearn</a:t>
                      </a:r>
                      <a:endParaRPr>
                        <a:latin typeface="Georgia"/>
                        <a:ea typeface="Georgia"/>
                        <a:cs typeface="Georgia"/>
                        <a:sym typeface="Georg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381000">
                <a:tc>
                  <a:txBody>
                    <a:bodyPr/>
                    <a:lstStyle/>
                    <a:p>
                      <a:pPr indent="0" lvl="0" marL="0" rtl="0" algn="l">
                        <a:spcBef>
                          <a:spcPts val="0"/>
                        </a:spcBef>
                        <a:spcAft>
                          <a:spcPts val="0"/>
                        </a:spcAft>
                        <a:buNone/>
                      </a:pPr>
                      <a:r>
                        <a:rPr lang="en">
                          <a:latin typeface="Georgia"/>
                          <a:ea typeface="Georgia"/>
                          <a:cs typeface="Georgia"/>
                          <a:sym typeface="Georgia"/>
                        </a:rPr>
                        <a:t>Fscore</a:t>
                      </a:r>
                      <a:endParaRPr>
                        <a:latin typeface="Georgia"/>
                        <a:ea typeface="Georgia"/>
                        <a:cs typeface="Georgia"/>
                        <a:sym typeface="Georg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a:solidFill>
                            <a:schemeClr val="lt1"/>
                          </a:solidFill>
                          <a:latin typeface="Georgia"/>
                          <a:ea typeface="Georgia"/>
                          <a:cs typeface="Georgia"/>
                          <a:sym typeface="Georgia"/>
                        </a:rPr>
                        <a:t>0.15075</a:t>
                      </a:r>
                      <a:endParaRPr b="1">
                        <a:solidFill>
                          <a:schemeClr val="lt1"/>
                        </a:solidFill>
                        <a:latin typeface="Georgia"/>
                        <a:ea typeface="Georgia"/>
                        <a:cs typeface="Georgia"/>
                        <a:sym typeface="Georg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0000"/>
                    </a:solidFill>
                  </a:tcPr>
                </a:tc>
                <a:tc>
                  <a:txBody>
                    <a:bodyPr/>
                    <a:lstStyle/>
                    <a:p>
                      <a:pPr indent="0" lvl="0" marL="0" rtl="0" algn="ctr">
                        <a:spcBef>
                          <a:spcPts val="0"/>
                        </a:spcBef>
                        <a:spcAft>
                          <a:spcPts val="0"/>
                        </a:spcAft>
                        <a:buNone/>
                      </a:pPr>
                      <a:r>
                        <a:rPr lang="en">
                          <a:latin typeface="Georgia"/>
                          <a:ea typeface="Georgia"/>
                          <a:cs typeface="Georgia"/>
                          <a:sym typeface="Georgia"/>
                        </a:rPr>
                        <a:t>0.13471</a:t>
                      </a:r>
                      <a:endParaRPr>
                        <a:latin typeface="Georgia"/>
                        <a:ea typeface="Georgia"/>
                        <a:cs typeface="Georgia"/>
                        <a:sym typeface="Georg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234" name="Google Shape;234;p28"/>
          <p:cNvSpPr txBox="1"/>
          <p:nvPr/>
        </p:nvSpPr>
        <p:spPr>
          <a:xfrm>
            <a:off x="1478900" y="532250"/>
            <a:ext cx="242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latin typeface="Georgia"/>
                <a:ea typeface="Georgia"/>
                <a:cs typeface="Georgia"/>
                <a:sym typeface="Georgia"/>
              </a:rPr>
              <a:t>0.5  (Probability Threshold)</a:t>
            </a:r>
            <a:endParaRPr u="sng">
              <a:latin typeface="Georgia"/>
              <a:ea typeface="Georgia"/>
              <a:cs typeface="Georgia"/>
              <a:sym typeface="Georgia"/>
            </a:endParaRPr>
          </a:p>
        </p:txBody>
      </p:sp>
      <p:sp>
        <p:nvSpPr>
          <p:cNvPr id="235" name="Google Shape;235;p28"/>
          <p:cNvSpPr txBox="1"/>
          <p:nvPr/>
        </p:nvSpPr>
        <p:spPr>
          <a:xfrm>
            <a:off x="1450088" y="2366475"/>
            <a:ext cx="247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latin typeface="Georgia"/>
                <a:ea typeface="Georgia"/>
                <a:cs typeface="Georgia"/>
                <a:sym typeface="Georgia"/>
              </a:rPr>
              <a:t>0.2  ( </a:t>
            </a:r>
            <a:r>
              <a:rPr lang="en" u="sng">
                <a:latin typeface="Georgia"/>
                <a:ea typeface="Georgia"/>
                <a:cs typeface="Georgia"/>
                <a:sym typeface="Georgia"/>
              </a:rPr>
              <a:t>Probability</a:t>
            </a:r>
            <a:r>
              <a:rPr lang="en" u="sng">
                <a:latin typeface="Georgia"/>
                <a:ea typeface="Georgia"/>
                <a:cs typeface="Georgia"/>
                <a:sym typeface="Georgia"/>
              </a:rPr>
              <a:t> Threshold)</a:t>
            </a:r>
            <a:endParaRPr u="sng">
              <a:latin typeface="Georgia"/>
              <a:ea typeface="Georgia"/>
              <a:cs typeface="Georgia"/>
              <a:sym typeface="Georgia"/>
            </a:endParaRPr>
          </a:p>
        </p:txBody>
      </p:sp>
      <p:cxnSp>
        <p:nvCxnSpPr>
          <p:cNvPr id="236" name="Google Shape;236;p28"/>
          <p:cNvCxnSpPr/>
          <p:nvPr/>
        </p:nvCxnSpPr>
        <p:spPr>
          <a:xfrm>
            <a:off x="5067400" y="3091175"/>
            <a:ext cx="426000" cy="0"/>
          </a:xfrm>
          <a:prstGeom prst="straightConnector1">
            <a:avLst/>
          </a:prstGeom>
          <a:noFill/>
          <a:ln cap="flat" cmpd="sng" w="28575">
            <a:solidFill>
              <a:schemeClr val="dk2"/>
            </a:solidFill>
            <a:prstDash val="solid"/>
            <a:round/>
            <a:headEnd len="med" w="med" type="none"/>
            <a:tailEnd len="med" w="med" type="triangle"/>
          </a:ln>
        </p:spPr>
      </p:cxnSp>
      <p:cxnSp>
        <p:nvCxnSpPr>
          <p:cNvPr id="237" name="Google Shape;237;p28"/>
          <p:cNvCxnSpPr/>
          <p:nvPr/>
        </p:nvCxnSpPr>
        <p:spPr>
          <a:xfrm>
            <a:off x="5067400" y="1212375"/>
            <a:ext cx="426000" cy="0"/>
          </a:xfrm>
          <a:prstGeom prst="straightConnector1">
            <a:avLst/>
          </a:prstGeom>
          <a:noFill/>
          <a:ln cap="flat" cmpd="sng" w="28575">
            <a:solidFill>
              <a:schemeClr val="dk2"/>
            </a:solidFill>
            <a:prstDash val="solid"/>
            <a:round/>
            <a:headEnd len="med" w="med" type="none"/>
            <a:tailEnd len="med" w="med" type="triangle"/>
          </a:ln>
        </p:spPr>
      </p:cxnSp>
      <p:sp>
        <p:nvSpPr>
          <p:cNvPr id="238" name="Google Shape;238;p28"/>
          <p:cNvSpPr txBox="1"/>
          <p:nvPr/>
        </p:nvSpPr>
        <p:spPr>
          <a:xfrm>
            <a:off x="311700" y="4215750"/>
            <a:ext cx="86103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latin typeface="Georgia"/>
                <a:ea typeface="Georgia"/>
                <a:cs typeface="Georgia"/>
                <a:sym typeface="Georgia"/>
              </a:rPr>
              <a:t>Although the F_score increased from 15.07% to 38.99%, the number of False Positives also Increased from 10 to 177!</a:t>
            </a:r>
            <a:endParaRPr b="1" sz="1300">
              <a:latin typeface="Georgia"/>
              <a:ea typeface="Georgia"/>
              <a:cs typeface="Georgia"/>
              <a:sym typeface="Georgi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2" name="Shape 242"/>
        <p:cNvGrpSpPr/>
        <p:nvPr/>
      </p:nvGrpSpPr>
      <p:grpSpPr>
        <a:xfrm>
          <a:off x="0" y="0"/>
          <a:ext cx="0" cy="0"/>
          <a:chOff x="0" y="0"/>
          <a:chExt cx="0" cy="0"/>
        </a:xfrm>
      </p:grpSpPr>
      <p:sp>
        <p:nvSpPr>
          <p:cNvPr id="243" name="Google Shape;243;p2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44" name="Google Shape;244;p29"/>
          <p:cNvSpPr txBox="1"/>
          <p:nvPr>
            <p:ph type="ctrTitle"/>
          </p:nvPr>
        </p:nvSpPr>
        <p:spPr>
          <a:xfrm>
            <a:off x="110575" y="1616775"/>
            <a:ext cx="85572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880">
                <a:latin typeface="Georgia"/>
                <a:ea typeface="Georgia"/>
                <a:cs typeface="Georgia"/>
                <a:sym typeface="Georgia"/>
              </a:rPr>
              <a:t>Could There Be Bias in the Probability Estimation of the Regression Model?</a:t>
            </a:r>
            <a:endParaRPr sz="2880">
              <a:latin typeface="Georgia"/>
              <a:ea typeface="Georgia"/>
              <a:cs typeface="Georgia"/>
              <a:sym typeface="Georgia"/>
            </a:endParaRPr>
          </a:p>
        </p:txBody>
      </p:sp>
      <p:sp>
        <p:nvSpPr>
          <p:cNvPr id="245" name="Google Shape;245;p29"/>
          <p:cNvSpPr txBox="1"/>
          <p:nvPr>
            <p:ph type="ctrTitle"/>
          </p:nvPr>
        </p:nvSpPr>
        <p:spPr>
          <a:xfrm rot="237">
            <a:off x="4714878" y="3812298"/>
            <a:ext cx="4353300" cy="83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latin typeface="Georgia"/>
                <a:ea typeface="Georgia"/>
                <a:cs typeface="Georgia"/>
                <a:sym typeface="Georgia"/>
              </a:rPr>
              <a:t>Data Exploration</a:t>
            </a:r>
            <a:endParaRPr>
              <a:latin typeface="Georgia"/>
              <a:ea typeface="Georgia"/>
              <a:cs typeface="Georgia"/>
              <a:sym typeface="Georgia"/>
            </a:endParaRPr>
          </a:p>
        </p:txBody>
      </p:sp>
      <p:sp>
        <p:nvSpPr>
          <p:cNvPr id="246" name="Google Shape;246;p29"/>
          <p:cNvSpPr/>
          <p:nvPr/>
        </p:nvSpPr>
        <p:spPr>
          <a:xfrm rot="2056416">
            <a:off x="4565400" y="2627988"/>
            <a:ext cx="2140477" cy="636717"/>
          </a:xfrm>
          <a:prstGeom prst="striped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0"/>
          <p:cNvSpPr/>
          <p:nvPr/>
        </p:nvSpPr>
        <p:spPr>
          <a:xfrm>
            <a:off x="5951600" y="3658325"/>
            <a:ext cx="3192300" cy="1233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a:latin typeface="Georgia"/>
                <a:ea typeface="Georgia"/>
                <a:cs typeface="Georgia"/>
                <a:sym typeface="Georgia"/>
              </a:rPr>
              <a:t>Causes of Coronary Heart Disease</a:t>
            </a:r>
            <a:endParaRPr b="1">
              <a:latin typeface="Georgia"/>
              <a:ea typeface="Georgia"/>
              <a:cs typeface="Georgia"/>
              <a:sym typeface="Georgia"/>
            </a:endParaRPr>
          </a:p>
        </p:txBody>
      </p:sp>
      <p:sp>
        <p:nvSpPr>
          <p:cNvPr id="253" name="Google Shape;253;p30"/>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SzPts val="1800"/>
              <a:buFont typeface="Georgia"/>
              <a:buAutoNum type="arabicPeriod"/>
            </a:pPr>
            <a:r>
              <a:rPr lang="en">
                <a:latin typeface="Georgia"/>
                <a:ea typeface="Georgia"/>
                <a:cs typeface="Georgia"/>
                <a:sym typeface="Georgia"/>
              </a:rPr>
              <a:t>Smoking (and Secondhand Smoke Exposure)</a:t>
            </a:r>
            <a:endParaRPr>
              <a:latin typeface="Georgia"/>
              <a:ea typeface="Georgia"/>
              <a:cs typeface="Georgia"/>
              <a:sym typeface="Georgia"/>
            </a:endParaRPr>
          </a:p>
          <a:p>
            <a:pPr indent="-342900" lvl="0" marL="457200" rtl="0" algn="l">
              <a:lnSpc>
                <a:spcPct val="200000"/>
              </a:lnSpc>
              <a:spcBef>
                <a:spcPts val="0"/>
              </a:spcBef>
              <a:spcAft>
                <a:spcPts val="0"/>
              </a:spcAft>
              <a:buSzPts val="1800"/>
              <a:buFont typeface="Georgia"/>
              <a:buAutoNum type="arabicPeriod"/>
            </a:pPr>
            <a:r>
              <a:rPr lang="en">
                <a:latin typeface="Georgia"/>
                <a:ea typeface="Georgia"/>
                <a:cs typeface="Georgia"/>
                <a:sym typeface="Georgia"/>
              </a:rPr>
              <a:t>High Blood Pressure</a:t>
            </a:r>
            <a:endParaRPr>
              <a:latin typeface="Georgia"/>
              <a:ea typeface="Georgia"/>
              <a:cs typeface="Georgia"/>
              <a:sym typeface="Georgia"/>
            </a:endParaRPr>
          </a:p>
          <a:p>
            <a:pPr indent="-342900" lvl="0" marL="457200" rtl="0" algn="l">
              <a:lnSpc>
                <a:spcPct val="200000"/>
              </a:lnSpc>
              <a:spcBef>
                <a:spcPts val="0"/>
              </a:spcBef>
              <a:spcAft>
                <a:spcPts val="0"/>
              </a:spcAft>
              <a:buSzPts val="1800"/>
              <a:buFont typeface="Georgia"/>
              <a:buAutoNum type="arabicPeriod"/>
            </a:pPr>
            <a:r>
              <a:rPr lang="en">
                <a:latin typeface="Georgia"/>
                <a:ea typeface="Georgia"/>
                <a:cs typeface="Georgia"/>
                <a:sym typeface="Georgia"/>
              </a:rPr>
              <a:t>High-Low-Density Lipoprotein (LDL) cholesterol</a:t>
            </a:r>
            <a:endParaRPr>
              <a:latin typeface="Georgia"/>
              <a:ea typeface="Georgia"/>
              <a:cs typeface="Georgia"/>
              <a:sym typeface="Georgia"/>
            </a:endParaRPr>
          </a:p>
          <a:p>
            <a:pPr indent="-342900" lvl="0" marL="457200" rtl="0" algn="l">
              <a:lnSpc>
                <a:spcPct val="200000"/>
              </a:lnSpc>
              <a:spcBef>
                <a:spcPts val="0"/>
              </a:spcBef>
              <a:spcAft>
                <a:spcPts val="0"/>
              </a:spcAft>
              <a:buSzPts val="1800"/>
              <a:buFont typeface="Georgia"/>
              <a:buAutoNum type="arabicPeriod"/>
            </a:pPr>
            <a:r>
              <a:rPr lang="en">
                <a:latin typeface="Georgia"/>
                <a:ea typeface="Georgia"/>
                <a:cs typeface="Georgia"/>
                <a:sym typeface="Georgia"/>
              </a:rPr>
              <a:t>Diabetes</a:t>
            </a:r>
            <a:endParaRPr>
              <a:latin typeface="Georgia"/>
              <a:ea typeface="Georgia"/>
              <a:cs typeface="Georgia"/>
              <a:sym typeface="Georgia"/>
            </a:endParaRPr>
          </a:p>
          <a:p>
            <a:pPr indent="-342900" lvl="0" marL="457200" rtl="0" algn="l">
              <a:lnSpc>
                <a:spcPct val="200000"/>
              </a:lnSpc>
              <a:spcBef>
                <a:spcPts val="0"/>
              </a:spcBef>
              <a:spcAft>
                <a:spcPts val="0"/>
              </a:spcAft>
              <a:buSzPts val="1800"/>
              <a:buFont typeface="Georgia"/>
              <a:buAutoNum type="arabicPeriod"/>
            </a:pPr>
            <a:r>
              <a:rPr lang="en">
                <a:latin typeface="Georgia"/>
                <a:ea typeface="Georgia"/>
                <a:cs typeface="Georgia"/>
                <a:sym typeface="Georgia"/>
              </a:rPr>
              <a:t>Obesity (unhealthy diet, low physical activity)</a:t>
            </a:r>
            <a:endParaRPr>
              <a:latin typeface="Georgia"/>
              <a:ea typeface="Georgia"/>
              <a:cs typeface="Georgia"/>
              <a:sym typeface="Georgia"/>
            </a:endParaRPr>
          </a:p>
        </p:txBody>
      </p:sp>
      <p:sp>
        <p:nvSpPr>
          <p:cNvPr id="254" name="Google Shape;254;p30"/>
          <p:cNvSpPr txBox="1"/>
          <p:nvPr/>
        </p:nvSpPr>
        <p:spPr>
          <a:xfrm>
            <a:off x="311700" y="4835700"/>
            <a:ext cx="3410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lt1"/>
                </a:solidFill>
                <a:latin typeface="Georgia"/>
                <a:ea typeface="Georgia"/>
                <a:cs typeface="Georgia"/>
                <a:sym typeface="Georgia"/>
              </a:rPr>
              <a:t>Referenced : </a:t>
            </a:r>
            <a:r>
              <a:rPr lang="en" sz="800">
                <a:solidFill>
                  <a:schemeClr val="lt1"/>
                </a:solidFill>
                <a:latin typeface="Georgia"/>
                <a:ea typeface="Georgia"/>
                <a:cs typeface="Georgia"/>
                <a:sym typeface="Georgia"/>
              </a:rPr>
              <a:t>https://www.cdc.gov/chronicdisease/resources</a:t>
            </a:r>
            <a:endParaRPr sz="1100">
              <a:solidFill>
                <a:schemeClr val="lt1"/>
              </a:solidFill>
              <a:latin typeface="Georgia"/>
              <a:ea typeface="Georgia"/>
              <a:cs typeface="Georgia"/>
              <a:sym typeface="Georgia"/>
            </a:endParaRPr>
          </a:p>
        </p:txBody>
      </p:sp>
      <p:sp>
        <p:nvSpPr>
          <p:cNvPr id="255" name="Google Shape;255;p3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1"/>
          <p:cNvSpPr/>
          <p:nvPr/>
        </p:nvSpPr>
        <p:spPr>
          <a:xfrm>
            <a:off x="5951600" y="3658325"/>
            <a:ext cx="3192300" cy="1233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1"/>
          <p:cNvSpPr txBox="1"/>
          <p:nvPr/>
        </p:nvSpPr>
        <p:spPr>
          <a:xfrm>
            <a:off x="1056000" y="3877000"/>
            <a:ext cx="112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800">
              <a:solidFill>
                <a:schemeClr val="dk1"/>
              </a:solidFill>
              <a:latin typeface="Georgia"/>
              <a:ea typeface="Georgia"/>
              <a:cs typeface="Georgia"/>
              <a:sym typeface="Georgia"/>
            </a:endParaRPr>
          </a:p>
        </p:txBody>
      </p:sp>
      <p:sp>
        <p:nvSpPr>
          <p:cNvPr id="262" name="Google Shape;262;p3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63" name="Google Shape;263;p31"/>
          <p:cNvSpPr txBox="1"/>
          <p:nvPr/>
        </p:nvSpPr>
        <p:spPr>
          <a:xfrm>
            <a:off x="4796275" y="526300"/>
            <a:ext cx="4358700" cy="44331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600"/>
              </a:spcBef>
              <a:spcAft>
                <a:spcPts val="0"/>
              </a:spcAft>
              <a:buClr>
                <a:srgbClr val="212121"/>
              </a:buClr>
              <a:buSzPts val="1400"/>
              <a:buFont typeface="Roboto"/>
              <a:buChar char="●"/>
            </a:pPr>
            <a:r>
              <a:rPr lang="en">
                <a:solidFill>
                  <a:srgbClr val="212121"/>
                </a:solidFill>
                <a:highlight>
                  <a:srgbClr val="FFFFFF"/>
                </a:highlight>
                <a:latin typeface="Roboto"/>
                <a:ea typeface="Roboto"/>
                <a:cs typeface="Roboto"/>
                <a:sym typeface="Roboto"/>
              </a:rPr>
              <a:t>There are </a:t>
            </a:r>
            <a:r>
              <a:rPr b="1" lang="en">
                <a:solidFill>
                  <a:srgbClr val="212121"/>
                </a:solidFill>
                <a:highlight>
                  <a:srgbClr val="FFFFFF"/>
                </a:highlight>
                <a:latin typeface="Roboto"/>
                <a:ea typeface="Roboto"/>
                <a:cs typeface="Roboto"/>
                <a:sym typeface="Roboto"/>
              </a:rPr>
              <a:t>1868</a:t>
            </a:r>
            <a:r>
              <a:rPr lang="en">
                <a:solidFill>
                  <a:srgbClr val="212121"/>
                </a:solidFill>
                <a:highlight>
                  <a:srgbClr val="FFFFFF"/>
                </a:highlight>
                <a:latin typeface="Roboto"/>
                <a:ea typeface="Roboto"/>
                <a:cs typeface="Roboto"/>
                <a:sym typeface="Roboto"/>
              </a:rPr>
              <a:t> non-smokers and</a:t>
            </a:r>
            <a:r>
              <a:rPr b="1" lang="en">
                <a:solidFill>
                  <a:srgbClr val="212121"/>
                </a:solidFill>
                <a:highlight>
                  <a:srgbClr val="FFFFFF"/>
                </a:highlight>
                <a:latin typeface="Roboto"/>
                <a:ea typeface="Roboto"/>
                <a:cs typeface="Roboto"/>
                <a:sym typeface="Roboto"/>
              </a:rPr>
              <a:t> 1788 </a:t>
            </a:r>
            <a:r>
              <a:rPr lang="en">
                <a:solidFill>
                  <a:srgbClr val="212121"/>
                </a:solidFill>
                <a:highlight>
                  <a:srgbClr val="FFFFFF"/>
                </a:highlight>
                <a:latin typeface="Roboto"/>
                <a:ea typeface="Roboto"/>
                <a:cs typeface="Roboto"/>
                <a:sym typeface="Roboto"/>
              </a:rPr>
              <a:t>smokers</a:t>
            </a:r>
            <a:endParaRPr>
              <a:solidFill>
                <a:srgbClr val="212121"/>
              </a:solidFill>
              <a:highlight>
                <a:srgbClr val="FFFFFF"/>
              </a:highlight>
              <a:latin typeface="Roboto"/>
              <a:ea typeface="Roboto"/>
              <a:cs typeface="Roboto"/>
              <a:sym typeface="Roboto"/>
            </a:endParaRPr>
          </a:p>
          <a:p>
            <a:pPr indent="-317500" lvl="0" marL="457200" rtl="0" algn="l">
              <a:lnSpc>
                <a:spcPct val="150000"/>
              </a:lnSpc>
              <a:spcBef>
                <a:spcPts val="0"/>
              </a:spcBef>
              <a:spcAft>
                <a:spcPts val="0"/>
              </a:spcAft>
              <a:buClr>
                <a:srgbClr val="212121"/>
              </a:buClr>
              <a:buSzPts val="1400"/>
              <a:buFont typeface="Roboto"/>
              <a:buChar char="●"/>
            </a:pPr>
            <a:r>
              <a:rPr lang="en">
                <a:solidFill>
                  <a:srgbClr val="212121"/>
                </a:solidFill>
                <a:highlight>
                  <a:srgbClr val="FFFFFF"/>
                </a:highlight>
                <a:latin typeface="Roboto"/>
                <a:ea typeface="Roboto"/>
                <a:cs typeface="Roboto"/>
                <a:sym typeface="Roboto"/>
              </a:rPr>
              <a:t>There are </a:t>
            </a:r>
            <a:r>
              <a:rPr b="1" lang="en">
                <a:solidFill>
                  <a:srgbClr val="212121"/>
                </a:solidFill>
                <a:highlight>
                  <a:srgbClr val="FFFFFF"/>
                </a:highlight>
                <a:latin typeface="Roboto"/>
                <a:ea typeface="Roboto"/>
                <a:cs typeface="Roboto"/>
                <a:sym typeface="Roboto"/>
              </a:rPr>
              <a:t>272 </a:t>
            </a:r>
            <a:r>
              <a:rPr lang="en">
                <a:solidFill>
                  <a:srgbClr val="212121"/>
                </a:solidFill>
                <a:highlight>
                  <a:srgbClr val="FFFFFF"/>
                </a:highlight>
                <a:latin typeface="Roboto"/>
                <a:ea typeface="Roboto"/>
                <a:cs typeface="Roboto"/>
                <a:sym typeface="Roboto"/>
              </a:rPr>
              <a:t>non smokers with TenYearCHD &amp; </a:t>
            </a:r>
            <a:r>
              <a:rPr b="1" lang="en">
                <a:solidFill>
                  <a:srgbClr val="212121"/>
                </a:solidFill>
                <a:highlight>
                  <a:srgbClr val="FFFFFF"/>
                </a:highlight>
                <a:latin typeface="Roboto"/>
                <a:ea typeface="Roboto"/>
                <a:cs typeface="Roboto"/>
                <a:sym typeface="Roboto"/>
              </a:rPr>
              <a:t>285</a:t>
            </a:r>
            <a:r>
              <a:rPr lang="en">
                <a:solidFill>
                  <a:srgbClr val="212121"/>
                </a:solidFill>
                <a:highlight>
                  <a:srgbClr val="FFFFFF"/>
                </a:highlight>
                <a:latin typeface="Roboto"/>
                <a:ea typeface="Roboto"/>
                <a:cs typeface="Roboto"/>
                <a:sym typeface="Roboto"/>
              </a:rPr>
              <a:t> smokers with TenYearCHD</a:t>
            </a:r>
            <a:endParaRPr>
              <a:solidFill>
                <a:srgbClr val="212121"/>
              </a:solidFill>
              <a:highlight>
                <a:srgbClr val="FFFFFF"/>
              </a:highlight>
              <a:latin typeface="Roboto"/>
              <a:ea typeface="Roboto"/>
              <a:cs typeface="Roboto"/>
              <a:sym typeface="Roboto"/>
            </a:endParaRPr>
          </a:p>
          <a:p>
            <a:pPr indent="-317500" lvl="0" marL="457200" rtl="0" algn="l">
              <a:lnSpc>
                <a:spcPct val="150000"/>
              </a:lnSpc>
              <a:spcBef>
                <a:spcPts val="0"/>
              </a:spcBef>
              <a:spcAft>
                <a:spcPts val="0"/>
              </a:spcAft>
              <a:buClr>
                <a:srgbClr val="212121"/>
              </a:buClr>
              <a:buSzPts val="1400"/>
              <a:buFont typeface="Roboto"/>
              <a:buChar char="●"/>
            </a:pPr>
            <a:r>
              <a:rPr lang="en">
                <a:solidFill>
                  <a:srgbClr val="212121"/>
                </a:solidFill>
                <a:highlight>
                  <a:srgbClr val="FFFFFF"/>
                </a:highlight>
                <a:latin typeface="Roboto"/>
                <a:ea typeface="Roboto"/>
                <a:cs typeface="Roboto"/>
                <a:sym typeface="Roboto"/>
              </a:rPr>
              <a:t>The median age in the group of non-smokers approximately</a:t>
            </a:r>
            <a:r>
              <a:rPr b="1" lang="en">
                <a:solidFill>
                  <a:srgbClr val="212121"/>
                </a:solidFill>
                <a:highlight>
                  <a:srgbClr val="FFFFFF"/>
                </a:highlight>
                <a:latin typeface="Roboto"/>
                <a:ea typeface="Roboto"/>
                <a:cs typeface="Roboto"/>
                <a:sym typeface="Roboto"/>
              </a:rPr>
              <a:t> 51</a:t>
            </a:r>
            <a:endParaRPr b="1">
              <a:solidFill>
                <a:srgbClr val="212121"/>
              </a:solidFill>
              <a:highlight>
                <a:srgbClr val="FFFFFF"/>
              </a:highlight>
              <a:latin typeface="Roboto"/>
              <a:ea typeface="Roboto"/>
              <a:cs typeface="Roboto"/>
              <a:sym typeface="Roboto"/>
            </a:endParaRPr>
          </a:p>
          <a:p>
            <a:pPr indent="-317500" lvl="0" marL="457200" rtl="0" algn="l">
              <a:lnSpc>
                <a:spcPct val="150000"/>
              </a:lnSpc>
              <a:spcBef>
                <a:spcPts val="0"/>
              </a:spcBef>
              <a:spcAft>
                <a:spcPts val="0"/>
              </a:spcAft>
              <a:buClr>
                <a:srgbClr val="212121"/>
              </a:buClr>
              <a:buSzPts val="1400"/>
              <a:buFont typeface="Roboto"/>
              <a:buChar char="●"/>
            </a:pPr>
            <a:r>
              <a:rPr lang="en">
                <a:solidFill>
                  <a:srgbClr val="212121"/>
                </a:solidFill>
                <a:highlight>
                  <a:srgbClr val="FFFFFF"/>
                </a:highlight>
                <a:latin typeface="Roboto"/>
                <a:ea typeface="Roboto"/>
                <a:cs typeface="Roboto"/>
                <a:sym typeface="Roboto"/>
              </a:rPr>
              <a:t>The median age in the group of smokers is approximately </a:t>
            </a:r>
            <a:r>
              <a:rPr b="1" lang="en">
                <a:solidFill>
                  <a:srgbClr val="212121"/>
                </a:solidFill>
                <a:highlight>
                  <a:srgbClr val="FFFFFF"/>
                </a:highlight>
                <a:latin typeface="Roboto"/>
                <a:ea typeface="Roboto"/>
                <a:cs typeface="Roboto"/>
                <a:sym typeface="Roboto"/>
              </a:rPr>
              <a:t>47</a:t>
            </a:r>
            <a:endParaRPr b="1">
              <a:solidFill>
                <a:srgbClr val="212121"/>
              </a:solidFill>
              <a:highlight>
                <a:srgbClr val="FFFFFF"/>
              </a:highlight>
              <a:latin typeface="Roboto"/>
              <a:ea typeface="Roboto"/>
              <a:cs typeface="Roboto"/>
              <a:sym typeface="Roboto"/>
            </a:endParaRPr>
          </a:p>
          <a:p>
            <a:pPr indent="-317500" lvl="0" marL="457200" rtl="0" algn="l">
              <a:lnSpc>
                <a:spcPct val="150000"/>
              </a:lnSpc>
              <a:spcBef>
                <a:spcPts val="0"/>
              </a:spcBef>
              <a:spcAft>
                <a:spcPts val="0"/>
              </a:spcAft>
              <a:buClr>
                <a:srgbClr val="212121"/>
              </a:buClr>
              <a:buSzPts val="1400"/>
              <a:buFont typeface="Roboto"/>
              <a:buChar char="●"/>
            </a:pPr>
            <a:r>
              <a:rPr lang="en">
                <a:solidFill>
                  <a:srgbClr val="212121"/>
                </a:solidFill>
                <a:highlight>
                  <a:srgbClr val="FFFFFF"/>
                </a:highlight>
                <a:latin typeface="Roboto"/>
                <a:ea typeface="Roboto"/>
                <a:cs typeface="Roboto"/>
                <a:sym typeface="Roboto"/>
              </a:rPr>
              <a:t>There are more nonsmokers on BPMeds than smokers on BPMeds</a:t>
            </a:r>
            <a:endParaRPr>
              <a:solidFill>
                <a:srgbClr val="212121"/>
              </a:solidFill>
              <a:highlight>
                <a:srgbClr val="FFFFFF"/>
              </a:highlight>
              <a:latin typeface="Roboto"/>
              <a:ea typeface="Roboto"/>
              <a:cs typeface="Roboto"/>
              <a:sym typeface="Roboto"/>
            </a:endParaRPr>
          </a:p>
          <a:p>
            <a:pPr indent="-317500" lvl="0" marL="457200" rtl="0" algn="l">
              <a:lnSpc>
                <a:spcPct val="150000"/>
              </a:lnSpc>
              <a:spcBef>
                <a:spcPts val="0"/>
              </a:spcBef>
              <a:spcAft>
                <a:spcPts val="0"/>
              </a:spcAft>
              <a:buClr>
                <a:srgbClr val="212121"/>
              </a:buClr>
              <a:buSzPts val="1400"/>
              <a:buFont typeface="Roboto"/>
              <a:buChar char="●"/>
            </a:pPr>
            <a:r>
              <a:rPr lang="en">
                <a:solidFill>
                  <a:srgbClr val="212121"/>
                </a:solidFill>
                <a:highlight>
                  <a:srgbClr val="FFFFFF"/>
                </a:highlight>
                <a:latin typeface="Roboto"/>
                <a:ea typeface="Roboto"/>
                <a:cs typeface="Roboto"/>
                <a:sym typeface="Roboto"/>
              </a:rPr>
              <a:t>There are non-smokers with prevalent hypertension and stroke than smokers</a:t>
            </a:r>
            <a:endParaRPr>
              <a:solidFill>
                <a:srgbClr val="212121"/>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a:latin typeface="Roboto"/>
              <a:ea typeface="Roboto"/>
              <a:cs typeface="Roboto"/>
              <a:sym typeface="Roboto"/>
            </a:endParaRPr>
          </a:p>
        </p:txBody>
      </p:sp>
      <p:sp>
        <p:nvSpPr>
          <p:cNvPr id="264" name="Google Shape;264;p31"/>
          <p:cNvSpPr txBox="1"/>
          <p:nvPr/>
        </p:nvSpPr>
        <p:spPr>
          <a:xfrm>
            <a:off x="76450" y="0"/>
            <a:ext cx="8507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Georgia"/>
                <a:ea typeface="Georgia"/>
                <a:cs typeface="Georgia"/>
                <a:sym typeface="Georgia"/>
              </a:rPr>
              <a:t>Visual Observation of the Association Between Smoking &amp; TenYearCHD</a:t>
            </a:r>
            <a:endParaRPr sz="2000">
              <a:solidFill>
                <a:schemeClr val="dk1"/>
              </a:solidFill>
              <a:latin typeface="Georgia"/>
              <a:ea typeface="Georgia"/>
              <a:cs typeface="Georgia"/>
              <a:sym typeface="Georgia"/>
            </a:endParaRPr>
          </a:p>
        </p:txBody>
      </p:sp>
      <p:pic>
        <p:nvPicPr>
          <p:cNvPr id="265" name="Google Shape;265;p31"/>
          <p:cNvPicPr preferRelativeResize="0"/>
          <p:nvPr/>
        </p:nvPicPr>
        <p:blipFill>
          <a:blip r:embed="rId3">
            <a:alphaModFix/>
          </a:blip>
          <a:stretch>
            <a:fillRect/>
          </a:stretch>
        </p:blipFill>
        <p:spPr>
          <a:xfrm>
            <a:off x="750725" y="450100"/>
            <a:ext cx="2710776" cy="43311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p:nvPr/>
        </p:nvSpPr>
        <p:spPr>
          <a:xfrm>
            <a:off x="5951600" y="3658325"/>
            <a:ext cx="3192300" cy="1233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txBox="1"/>
          <p:nvPr>
            <p:ph type="title"/>
          </p:nvPr>
        </p:nvSpPr>
        <p:spPr>
          <a:xfrm>
            <a:off x="311700" y="17372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Introduction</a:t>
            </a:r>
            <a:endParaRPr>
              <a:latin typeface="Georgia"/>
              <a:ea typeface="Georgia"/>
              <a:cs typeface="Georgia"/>
              <a:sym typeface="Georgia"/>
            </a:endParaRPr>
          </a:p>
        </p:txBody>
      </p:sp>
      <p:sp>
        <p:nvSpPr>
          <p:cNvPr id="95" name="Google Shape;95;p14"/>
          <p:cNvSpPr txBox="1"/>
          <p:nvPr/>
        </p:nvSpPr>
        <p:spPr>
          <a:xfrm>
            <a:off x="247950" y="933925"/>
            <a:ext cx="7116000" cy="30783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Georgia"/>
              <a:buChar char="●"/>
            </a:pPr>
            <a:r>
              <a:rPr lang="en" sz="1600">
                <a:latin typeface="Georgia"/>
                <a:ea typeface="Georgia"/>
                <a:cs typeface="Georgia"/>
                <a:sym typeface="Georgia"/>
              </a:rPr>
              <a:t>Data came from extensive </a:t>
            </a:r>
            <a:r>
              <a:rPr lang="en" sz="1600">
                <a:solidFill>
                  <a:schemeClr val="dk1"/>
                </a:solidFill>
                <a:latin typeface="Georgia"/>
                <a:ea typeface="Georgia"/>
                <a:cs typeface="Georgia"/>
                <a:sym typeface="Georgia"/>
              </a:rPr>
              <a:t>NIH study involving the </a:t>
            </a:r>
            <a:r>
              <a:rPr lang="en" sz="1600">
                <a:latin typeface="Georgia"/>
                <a:ea typeface="Georgia"/>
                <a:cs typeface="Georgia"/>
                <a:sym typeface="Georgia"/>
              </a:rPr>
              <a:t>physical examination and lifestyle interviews of adults in Framingham, MA to</a:t>
            </a:r>
            <a:endParaRPr sz="1600">
              <a:latin typeface="Georgia"/>
              <a:ea typeface="Georgia"/>
              <a:cs typeface="Georgia"/>
              <a:sym typeface="Georgia"/>
            </a:endParaRPr>
          </a:p>
          <a:p>
            <a:pPr indent="0" lvl="0" marL="457200" rtl="0" algn="l">
              <a:spcBef>
                <a:spcPts val="0"/>
              </a:spcBef>
              <a:spcAft>
                <a:spcPts val="0"/>
              </a:spcAft>
              <a:buNone/>
            </a:pPr>
            <a:r>
              <a:rPr lang="en" sz="1600">
                <a:latin typeface="Georgia"/>
                <a:ea typeface="Georgia"/>
                <a:cs typeface="Georgia"/>
                <a:sym typeface="Georgia"/>
              </a:rPr>
              <a:t>link factors to </a:t>
            </a:r>
            <a:r>
              <a:rPr lang="en" sz="1600">
                <a:latin typeface="Georgia"/>
                <a:ea typeface="Georgia"/>
                <a:cs typeface="Georgia"/>
                <a:sym typeface="Georgia"/>
              </a:rPr>
              <a:t>Coronary</a:t>
            </a:r>
            <a:r>
              <a:rPr lang="en" sz="1600">
                <a:latin typeface="Georgia"/>
                <a:ea typeface="Georgia"/>
                <a:cs typeface="Georgia"/>
                <a:sym typeface="Georgia"/>
              </a:rPr>
              <a:t> Heart Disease - the leading cause of death in the United States (afflicting approximately 18.2 million american adults)</a:t>
            </a:r>
            <a:r>
              <a:rPr lang="en">
                <a:latin typeface="Georgia"/>
                <a:ea typeface="Georgia"/>
                <a:cs typeface="Georgia"/>
                <a:sym typeface="Georgia"/>
              </a:rPr>
              <a:t> </a:t>
            </a:r>
            <a:endParaRPr sz="800">
              <a:solidFill>
                <a:schemeClr val="lt1"/>
              </a:solidFill>
              <a:latin typeface="Georgia"/>
              <a:ea typeface="Georgia"/>
              <a:cs typeface="Georgia"/>
              <a:sym typeface="Georgia"/>
            </a:endParaRPr>
          </a:p>
          <a:p>
            <a:pPr indent="0" lvl="0" marL="0" rtl="0" algn="l">
              <a:spcBef>
                <a:spcPts val="0"/>
              </a:spcBef>
              <a:spcAft>
                <a:spcPts val="0"/>
              </a:spcAft>
              <a:buNone/>
            </a:pPr>
            <a:r>
              <a:t/>
            </a:r>
            <a:endParaRPr>
              <a:latin typeface="Georgia"/>
              <a:ea typeface="Georgia"/>
              <a:cs typeface="Georgia"/>
              <a:sym typeface="Georgia"/>
            </a:endParaRPr>
          </a:p>
          <a:p>
            <a:pPr indent="0" lvl="0" marL="457200" rtl="0" algn="l">
              <a:spcBef>
                <a:spcPts val="0"/>
              </a:spcBef>
              <a:spcAft>
                <a:spcPts val="0"/>
              </a:spcAft>
              <a:buNone/>
            </a:pPr>
            <a:r>
              <a:rPr lang="en" sz="1600" u="sng">
                <a:latin typeface="Georgia"/>
                <a:ea typeface="Georgia"/>
                <a:cs typeface="Georgia"/>
                <a:sym typeface="Georgia"/>
              </a:rPr>
              <a:t>Explanatory Variables</a:t>
            </a:r>
            <a:r>
              <a:rPr lang="en" sz="1600">
                <a:latin typeface="Georgia"/>
                <a:ea typeface="Georgia"/>
                <a:cs typeface="Georgia"/>
                <a:sym typeface="Georgia"/>
              </a:rPr>
              <a:t> : </a:t>
            </a:r>
            <a:r>
              <a:rPr lang="en" sz="1600">
                <a:solidFill>
                  <a:schemeClr val="dk1"/>
                </a:solidFill>
                <a:latin typeface="Georgia"/>
                <a:ea typeface="Georgia"/>
                <a:cs typeface="Georgia"/>
                <a:sym typeface="Georgia"/>
              </a:rPr>
              <a:t>Male, Age, Education, CurrentSmoker,        CigsPerDay, BPmeds,PrevalentStroke, PrevalentHyp, Diabetes, TotChol, sysBP, diaBP, BMI, HeartRate, Glucose</a:t>
            </a:r>
            <a:endParaRPr sz="1600">
              <a:solidFill>
                <a:schemeClr val="dk1"/>
              </a:solidFill>
              <a:latin typeface="Georgia"/>
              <a:ea typeface="Georgia"/>
              <a:cs typeface="Georgia"/>
              <a:sym typeface="Georgia"/>
            </a:endParaRPr>
          </a:p>
          <a:p>
            <a:pPr indent="0" lvl="0" marL="0" rtl="0" algn="l">
              <a:spcBef>
                <a:spcPts val="0"/>
              </a:spcBef>
              <a:spcAft>
                <a:spcPts val="0"/>
              </a:spcAft>
              <a:buNone/>
            </a:pPr>
            <a:r>
              <a:t/>
            </a:r>
            <a:endParaRPr>
              <a:latin typeface="Georgia"/>
              <a:ea typeface="Georgia"/>
              <a:cs typeface="Georgia"/>
              <a:sym typeface="Georgia"/>
            </a:endParaRPr>
          </a:p>
          <a:p>
            <a:pPr indent="0" lvl="0" marL="457200" rtl="0" algn="l">
              <a:spcBef>
                <a:spcPts val="0"/>
              </a:spcBef>
              <a:spcAft>
                <a:spcPts val="0"/>
              </a:spcAft>
              <a:buNone/>
            </a:pPr>
            <a:r>
              <a:rPr lang="en" sz="1600" u="sng">
                <a:solidFill>
                  <a:schemeClr val="dk1"/>
                </a:solidFill>
                <a:latin typeface="Georgia"/>
                <a:ea typeface="Georgia"/>
                <a:cs typeface="Georgia"/>
                <a:sym typeface="Georgia"/>
              </a:rPr>
              <a:t>Dependent Variable</a:t>
            </a:r>
            <a:r>
              <a:rPr lang="en" sz="1600">
                <a:solidFill>
                  <a:schemeClr val="dk1"/>
                </a:solidFill>
                <a:latin typeface="Georgia"/>
                <a:ea typeface="Georgia"/>
                <a:cs typeface="Georgia"/>
                <a:sym typeface="Georgia"/>
              </a:rPr>
              <a:t> : TenYearCHD</a:t>
            </a:r>
            <a:endParaRPr sz="1600">
              <a:solidFill>
                <a:schemeClr val="dk1"/>
              </a:solidFill>
              <a:latin typeface="Georgia"/>
              <a:ea typeface="Georgia"/>
              <a:cs typeface="Georgia"/>
              <a:sym typeface="Georgia"/>
            </a:endParaRPr>
          </a:p>
          <a:p>
            <a:pPr indent="0" lvl="0" marL="0" rtl="0" algn="l">
              <a:spcBef>
                <a:spcPts val="0"/>
              </a:spcBef>
              <a:spcAft>
                <a:spcPts val="0"/>
              </a:spcAft>
              <a:buNone/>
            </a:pPr>
            <a:r>
              <a:t/>
            </a:r>
            <a:endParaRPr sz="1600">
              <a:solidFill>
                <a:schemeClr val="dk1"/>
              </a:solidFill>
              <a:latin typeface="Georgia"/>
              <a:ea typeface="Georgia"/>
              <a:cs typeface="Georgia"/>
              <a:sym typeface="Georgia"/>
            </a:endParaRPr>
          </a:p>
          <a:p>
            <a:pPr indent="0" lvl="0" marL="457200" rtl="0" algn="l">
              <a:spcBef>
                <a:spcPts val="0"/>
              </a:spcBef>
              <a:spcAft>
                <a:spcPts val="0"/>
              </a:spcAft>
              <a:buNone/>
            </a:pPr>
            <a:r>
              <a:t/>
            </a:r>
            <a:endParaRPr sz="1600">
              <a:solidFill>
                <a:schemeClr val="dk2"/>
              </a:solidFill>
              <a:latin typeface="Georgia"/>
              <a:ea typeface="Georgia"/>
              <a:cs typeface="Georgia"/>
              <a:sym typeface="Georgia"/>
            </a:endParaRPr>
          </a:p>
        </p:txBody>
      </p:sp>
      <p:sp>
        <p:nvSpPr>
          <p:cNvPr id="96" name="Google Shape;96;p14"/>
          <p:cNvSpPr txBox="1"/>
          <p:nvPr/>
        </p:nvSpPr>
        <p:spPr>
          <a:xfrm>
            <a:off x="-85825" y="4649350"/>
            <a:ext cx="4131900" cy="3078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800">
                <a:solidFill>
                  <a:schemeClr val="dk1"/>
                </a:solidFill>
                <a:latin typeface="Georgia"/>
                <a:ea typeface="Georgia"/>
                <a:cs typeface="Georgia"/>
                <a:sym typeface="Georgia"/>
              </a:rPr>
              <a:t>Referenced : </a:t>
            </a:r>
            <a:r>
              <a:rPr lang="en" sz="800">
                <a:solidFill>
                  <a:schemeClr val="dk1"/>
                </a:solidFill>
                <a:latin typeface="Georgia"/>
                <a:ea typeface="Georgia"/>
                <a:cs typeface="Georgia"/>
                <a:sym typeface="Georgia"/>
              </a:rPr>
              <a:t>https://www.nhlbi.nih.gov/health/coronary-heart-disease</a:t>
            </a:r>
            <a:endParaRPr>
              <a:solidFill>
                <a:schemeClr val="dk1"/>
              </a:solidFill>
            </a:endParaRPr>
          </a:p>
        </p:txBody>
      </p:sp>
      <p:sp>
        <p:nvSpPr>
          <p:cNvPr id="97" name="Google Shape;97;p14"/>
          <p:cNvSpPr txBox="1"/>
          <p:nvPr/>
        </p:nvSpPr>
        <p:spPr>
          <a:xfrm>
            <a:off x="7247925" y="2336275"/>
            <a:ext cx="16842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Georgia"/>
                <a:ea typeface="Georgia"/>
                <a:cs typeface="Georgia"/>
                <a:sym typeface="Georgia"/>
              </a:rPr>
              <a:t>15 Independent Variables</a:t>
            </a:r>
            <a:endParaRPr b="1" sz="1600">
              <a:solidFill>
                <a:schemeClr val="dk1"/>
              </a:solidFill>
              <a:latin typeface="Georgia"/>
              <a:ea typeface="Georgia"/>
              <a:cs typeface="Georgia"/>
              <a:sym typeface="Georgia"/>
            </a:endParaRPr>
          </a:p>
        </p:txBody>
      </p:sp>
      <p:sp>
        <p:nvSpPr>
          <p:cNvPr id="98" name="Google Shape;98;p14"/>
          <p:cNvSpPr txBox="1"/>
          <p:nvPr/>
        </p:nvSpPr>
        <p:spPr>
          <a:xfrm>
            <a:off x="7527375" y="652700"/>
            <a:ext cx="11253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Georgia"/>
                <a:ea typeface="Georgia"/>
                <a:cs typeface="Georgia"/>
                <a:sym typeface="Georgia"/>
              </a:rPr>
              <a:t>16 Features</a:t>
            </a:r>
            <a:endParaRPr b="1" sz="1600">
              <a:solidFill>
                <a:schemeClr val="dk1"/>
              </a:solidFill>
              <a:latin typeface="Georgia"/>
              <a:ea typeface="Georgia"/>
              <a:cs typeface="Georgia"/>
              <a:sym typeface="Georgia"/>
            </a:endParaRPr>
          </a:p>
        </p:txBody>
      </p:sp>
      <p:sp>
        <p:nvSpPr>
          <p:cNvPr id="99" name="Google Shape;99;p14"/>
          <p:cNvSpPr txBox="1"/>
          <p:nvPr/>
        </p:nvSpPr>
        <p:spPr>
          <a:xfrm>
            <a:off x="4176000" y="3563725"/>
            <a:ext cx="1125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b="1" sz="1600">
              <a:solidFill>
                <a:schemeClr val="dk1"/>
              </a:solidFill>
              <a:latin typeface="Georgia"/>
              <a:ea typeface="Georgia"/>
              <a:cs typeface="Georgia"/>
              <a:sym typeface="Georgia"/>
            </a:endParaRPr>
          </a:p>
        </p:txBody>
      </p:sp>
      <p:sp>
        <p:nvSpPr>
          <p:cNvPr id="100" name="Google Shape;100;p1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2"/>
          <p:cNvSpPr/>
          <p:nvPr/>
        </p:nvSpPr>
        <p:spPr>
          <a:xfrm>
            <a:off x="5951600" y="3658325"/>
            <a:ext cx="3265200" cy="1233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2"/>
          <p:cNvSpPr txBox="1"/>
          <p:nvPr>
            <p:ph type="title"/>
          </p:nvPr>
        </p:nvSpPr>
        <p:spPr>
          <a:xfrm>
            <a:off x="311700" y="169750"/>
            <a:ext cx="8520600" cy="537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38076"/>
              <a:buNone/>
            </a:pPr>
            <a:r>
              <a:rPr lang="en" sz="2600">
                <a:latin typeface="Georgia"/>
                <a:ea typeface="Georgia"/>
                <a:cs typeface="Georgia"/>
                <a:sym typeface="Georgia"/>
              </a:rPr>
              <a:t>Grouping Smokers by Gender</a:t>
            </a:r>
            <a:endParaRPr sz="2600">
              <a:latin typeface="Georgia"/>
              <a:ea typeface="Georgia"/>
              <a:cs typeface="Georgia"/>
              <a:sym typeface="Georgia"/>
            </a:endParaRPr>
          </a:p>
        </p:txBody>
      </p:sp>
      <p:sp>
        <p:nvSpPr>
          <p:cNvPr id="272" name="Google Shape;272;p3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73" name="Google Shape;273;p32"/>
          <p:cNvPicPr preferRelativeResize="0"/>
          <p:nvPr/>
        </p:nvPicPr>
        <p:blipFill>
          <a:blip r:embed="rId3">
            <a:alphaModFix/>
          </a:blip>
          <a:stretch>
            <a:fillRect/>
          </a:stretch>
        </p:blipFill>
        <p:spPr>
          <a:xfrm>
            <a:off x="311700" y="780050"/>
            <a:ext cx="4421849" cy="3916176"/>
          </a:xfrm>
          <a:prstGeom prst="rect">
            <a:avLst/>
          </a:prstGeom>
          <a:noFill/>
          <a:ln>
            <a:noFill/>
          </a:ln>
        </p:spPr>
      </p:pic>
      <p:sp>
        <p:nvSpPr>
          <p:cNvPr id="274" name="Google Shape;274;p32"/>
          <p:cNvSpPr txBox="1"/>
          <p:nvPr/>
        </p:nvSpPr>
        <p:spPr>
          <a:xfrm>
            <a:off x="5289750" y="481475"/>
            <a:ext cx="3778200" cy="3632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Georgia"/>
              <a:buChar char="●"/>
            </a:pPr>
            <a:r>
              <a:rPr lang="en">
                <a:latin typeface="Georgia"/>
                <a:ea typeface="Georgia"/>
                <a:cs typeface="Georgia"/>
                <a:sym typeface="Georgia"/>
              </a:rPr>
              <a:t>From the data, male patients younger than 50 who smoke had a higher risk of TenYearCHD than male patients over 50 who do not smoke.</a:t>
            </a:r>
            <a:endParaRPr>
              <a:latin typeface="Georgia"/>
              <a:ea typeface="Georgia"/>
              <a:cs typeface="Georgia"/>
              <a:sym typeface="Georgia"/>
            </a:endParaRPr>
          </a:p>
          <a:p>
            <a:pPr indent="0" lvl="0" marL="457200" rtl="0" algn="l">
              <a:spcBef>
                <a:spcPts val="0"/>
              </a:spcBef>
              <a:spcAft>
                <a:spcPts val="0"/>
              </a:spcAft>
              <a:buNone/>
            </a:pPr>
            <a:r>
              <a:t/>
            </a:r>
            <a:endParaRPr>
              <a:latin typeface="Georgia"/>
              <a:ea typeface="Georgia"/>
              <a:cs typeface="Georgia"/>
              <a:sym typeface="Georgia"/>
            </a:endParaRPr>
          </a:p>
          <a:p>
            <a:pPr indent="-317500" lvl="0" marL="457200" rtl="0" algn="l">
              <a:spcBef>
                <a:spcPts val="0"/>
              </a:spcBef>
              <a:spcAft>
                <a:spcPts val="0"/>
              </a:spcAft>
              <a:buSzPts val="1400"/>
              <a:buFont typeface="Georgia"/>
              <a:buChar char="●"/>
            </a:pPr>
            <a:r>
              <a:rPr lang="en">
                <a:latin typeface="Georgia"/>
                <a:ea typeface="Georgia"/>
                <a:cs typeface="Georgia"/>
                <a:sym typeface="Georgia"/>
              </a:rPr>
              <a:t>In contrast, female patients above 50 that don't smoke have a higher number of TenYearCHD compared to females below 50 who smoke </a:t>
            </a:r>
            <a:endParaRPr>
              <a:latin typeface="Georgia"/>
              <a:ea typeface="Georgia"/>
              <a:cs typeface="Georgia"/>
              <a:sym typeface="Georgia"/>
            </a:endParaRPr>
          </a:p>
          <a:p>
            <a:pPr indent="0" lvl="0" marL="457200" rtl="0" algn="l">
              <a:spcBef>
                <a:spcPts val="0"/>
              </a:spcBef>
              <a:spcAft>
                <a:spcPts val="0"/>
              </a:spcAft>
              <a:buNone/>
            </a:pPr>
            <a:r>
              <a:t/>
            </a:r>
            <a:endParaRPr>
              <a:latin typeface="Georgia"/>
              <a:ea typeface="Georgia"/>
              <a:cs typeface="Georgia"/>
              <a:sym typeface="Georgia"/>
            </a:endParaRPr>
          </a:p>
          <a:p>
            <a:pPr indent="-317500" lvl="0" marL="457200" rtl="0" algn="l">
              <a:spcBef>
                <a:spcPts val="0"/>
              </a:spcBef>
              <a:spcAft>
                <a:spcPts val="0"/>
              </a:spcAft>
              <a:buSzPts val="1400"/>
              <a:buFont typeface="Georgia"/>
              <a:buChar char="●"/>
            </a:pPr>
            <a:r>
              <a:rPr lang="en">
                <a:latin typeface="Georgia"/>
                <a:ea typeface="Georgia"/>
                <a:cs typeface="Georgia"/>
                <a:sym typeface="Georgia"/>
              </a:rPr>
              <a:t>Consider females above the age of 50 who don’t smoke and males  younger than 50 and smoke, 1st group has more patients on BPMeds compared to the latter, which has the less amount of people on BPMeds</a:t>
            </a:r>
            <a:endParaRPr>
              <a:latin typeface="Georgia"/>
              <a:ea typeface="Georgia"/>
              <a:cs typeface="Georgia"/>
              <a:sym typeface="Georgi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8" name="Shape 278"/>
        <p:cNvGrpSpPr/>
        <p:nvPr/>
      </p:nvGrpSpPr>
      <p:grpSpPr>
        <a:xfrm>
          <a:off x="0" y="0"/>
          <a:ext cx="0" cy="0"/>
          <a:chOff x="0" y="0"/>
          <a:chExt cx="0" cy="0"/>
        </a:xfrm>
      </p:grpSpPr>
      <p:sp>
        <p:nvSpPr>
          <p:cNvPr id="279" name="Google Shape;279;p3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80" name="Google Shape;280;p33"/>
          <p:cNvSpPr txBox="1"/>
          <p:nvPr>
            <p:ph type="ctrTitle"/>
          </p:nvPr>
        </p:nvSpPr>
        <p:spPr>
          <a:xfrm>
            <a:off x="141075" y="1157550"/>
            <a:ext cx="7548600" cy="1596600"/>
          </a:xfrm>
          <a:prstGeom prst="rect">
            <a:avLst/>
          </a:prstGeom>
        </p:spPr>
        <p:txBody>
          <a:bodyPr anchorCtr="0" anchor="b" bIns="91425" lIns="91425" spcFirstLastPara="1" rIns="91425" wrap="square" tIns="91425">
            <a:normAutofit fontScale="90000"/>
          </a:bodyPr>
          <a:lstStyle/>
          <a:p>
            <a:pPr indent="0" lvl="0" marL="0" rtl="0" algn="l">
              <a:lnSpc>
                <a:spcPct val="135714"/>
              </a:lnSpc>
              <a:spcBef>
                <a:spcPts val="0"/>
              </a:spcBef>
              <a:spcAft>
                <a:spcPts val="0"/>
              </a:spcAft>
              <a:buNone/>
            </a:pPr>
            <a:r>
              <a:t/>
            </a:r>
            <a:endParaRPr sz="1050">
              <a:solidFill>
                <a:srgbClr val="000000"/>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rPr lang="en" sz="3300">
                <a:latin typeface="Georgia"/>
                <a:ea typeface="Georgia"/>
                <a:cs typeface="Georgia"/>
                <a:sym typeface="Georgia"/>
              </a:rPr>
              <a:t>Could Age and Gender be Influencing the Relationship between Smoking &amp; TenYearCHD? </a:t>
            </a:r>
            <a:endParaRPr sz="3300">
              <a:latin typeface="Georgia"/>
              <a:ea typeface="Georgia"/>
              <a:cs typeface="Georgia"/>
              <a:sym typeface="Georgia"/>
            </a:endParaRPr>
          </a:p>
        </p:txBody>
      </p:sp>
      <p:sp>
        <p:nvSpPr>
          <p:cNvPr id="281" name="Google Shape;281;p33"/>
          <p:cNvSpPr txBox="1"/>
          <p:nvPr/>
        </p:nvSpPr>
        <p:spPr>
          <a:xfrm>
            <a:off x="5176175" y="3702950"/>
            <a:ext cx="5099700" cy="815700"/>
          </a:xfrm>
          <a:prstGeom prst="rect">
            <a:avLst/>
          </a:prstGeom>
          <a:noFill/>
          <a:ln>
            <a:noFill/>
          </a:ln>
          <a:effectLst>
            <a:outerShdw blurRad="57150" rotWithShape="0" algn="bl" dir="5400000" dist="19050">
              <a:srgbClr val="000000">
                <a:alpha val="7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4100">
                <a:solidFill>
                  <a:schemeClr val="lt1"/>
                </a:solidFill>
                <a:latin typeface="Georgia"/>
                <a:ea typeface="Georgia"/>
                <a:cs typeface="Georgia"/>
                <a:sym typeface="Georgia"/>
              </a:rPr>
              <a:t>Confounding!</a:t>
            </a:r>
            <a:endParaRPr b="1" sz="4100">
              <a:solidFill>
                <a:schemeClr val="lt1"/>
              </a:solidFill>
              <a:latin typeface="Georgia"/>
              <a:ea typeface="Georgia"/>
              <a:cs typeface="Georgia"/>
              <a:sym typeface="Georgia"/>
            </a:endParaRPr>
          </a:p>
        </p:txBody>
      </p:sp>
      <p:sp>
        <p:nvSpPr>
          <p:cNvPr id="282" name="Google Shape;282;p33"/>
          <p:cNvSpPr/>
          <p:nvPr/>
        </p:nvSpPr>
        <p:spPr>
          <a:xfrm rot="2056416">
            <a:off x="4663675" y="2704438"/>
            <a:ext cx="2140477" cy="636717"/>
          </a:xfrm>
          <a:prstGeom prst="striped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4"/>
          <p:cNvSpPr/>
          <p:nvPr/>
        </p:nvSpPr>
        <p:spPr>
          <a:xfrm>
            <a:off x="5951600" y="3658325"/>
            <a:ext cx="3192300" cy="1233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4"/>
          <p:cNvSpPr txBox="1"/>
          <p:nvPr>
            <p:ph type="title"/>
          </p:nvPr>
        </p:nvSpPr>
        <p:spPr>
          <a:xfrm>
            <a:off x="311700" y="17572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00">
                <a:latin typeface="Georgia"/>
                <a:ea typeface="Georgia"/>
                <a:cs typeface="Georgia"/>
                <a:sym typeface="Georgia"/>
              </a:rPr>
              <a:t>Direct Acyclic Graph</a:t>
            </a:r>
            <a:endParaRPr sz="2500">
              <a:latin typeface="Georgia"/>
              <a:ea typeface="Georgia"/>
              <a:cs typeface="Georgia"/>
              <a:sym typeface="Georgia"/>
            </a:endParaRPr>
          </a:p>
        </p:txBody>
      </p:sp>
      <p:sp>
        <p:nvSpPr>
          <p:cNvPr id="289" name="Google Shape;289;p34"/>
          <p:cNvSpPr/>
          <p:nvPr/>
        </p:nvSpPr>
        <p:spPr>
          <a:xfrm>
            <a:off x="763400" y="2836761"/>
            <a:ext cx="1905300" cy="689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4"/>
          <p:cNvSpPr/>
          <p:nvPr/>
        </p:nvSpPr>
        <p:spPr>
          <a:xfrm>
            <a:off x="3659222" y="1711450"/>
            <a:ext cx="1905300" cy="6891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4"/>
          <p:cNvSpPr/>
          <p:nvPr/>
        </p:nvSpPr>
        <p:spPr>
          <a:xfrm>
            <a:off x="6555136" y="2836761"/>
            <a:ext cx="1905300" cy="689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2" name="Google Shape;292;p34"/>
          <p:cNvCxnSpPr>
            <a:stCxn id="289" idx="6"/>
            <a:endCxn id="291" idx="2"/>
          </p:cNvCxnSpPr>
          <p:nvPr/>
        </p:nvCxnSpPr>
        <p:spPr>
          <a:xfrm>
            <a:off x="2668700" y="3181311"/>
            <a:ext cx="3886500" cy="0"/>
          </a:xfrm>
          <a:prstGeom prst="straightConnector1">
            <a:avLst/>
          </a:prstGeom>
          <a:noFill/>
          <a:ln cap="flat" cmpd="sng" w="38100">
            <a:solidFill>
              <a:schemeClr val="dk2"/>
            </a:solidFill>
            <a:prstDash val="solid"/>
            <a:round/>
            <a:headEnd len="med" w="med" type="none"/>
            <a:tailEnd len="med" w="med" type="triangle"/>
          </a:ln>
        </p:spPr>
      </p:cxnSp>
      <p:cxnSp>
        <p:nvCxnSpPr>
          <p:cNvPr id="293" name="Google Shape;293;p34"/>
          <p:cNvCxnSpPr>
            <a:stCxn id="290" idx="2"/>
            <a:endCxn id="289" idx="7"/>
          </p:cNvCxnSpPr>
          <p:nvPr/>
        </p:nvCxnSpPr>
        <p:spPr>
          <a:xfrm flipH="1">
            <a:off x="2389622" y="2056000"/>
            <a:ext cx="1269600" cy="881700"/>
          </a:xfrm>
          <a:prstGeom prst="straightConnector1">
            <a:avLst/>
          </a:prstGeom>
          <a:noFill/>
          <a:ln cap="flat" cmpd="sng" w="38100">
            <a:solidFill>
              <a:schemeClr val="dk2"/>
            </a:solidFill>
            <a:prstDash val="solid"/>
            <a:round/>
            <a:headEnd len="med" w="med" type="none"/>
            <a:tailEnd len="med" w="med" type="triangle"/>
          </a:ln>
        </p:spPr>
      </p:cxnSp>
      <p:cxnSp>
        <p:nvCxnSpPr>
          <p:cNvPr id="294" name="Google Shape;294;p34"/>
          <p:cNvCxnSpPr>
            <a:stCxn id="290" idx="6"/>
            <a:endCxn id="291" idx="1"/>
          </p:cNvCxnSpPr>
          <p:nvPr/>
        </p:nvCxnSpPr>
        <p:spPr>
          <a:xfrm>
            <a:off x="5564522" y="2056000"/>
            <a:ext cx="1269600" cy="881700"/>
          </a:xfrm>
          <a:prstGeom prst="straightConnector1">
            <a:avLst/>
          </a:prstGeom>
          <a:noFill/>
          <a:ln cap="flat" cmpd="sng" w="38100">
            <a:solidFill>
              <a:schemeClr val="dk2"/>
            </a:solidFill>
            <a:prstDash val="solid"/>
            <a:round/>
            <a:headEnd len="med" w="med" type="none"/>
            <a:tailEnd len="med" w="med" type="triangle"/>
          </a:ln>
        </p:spPr>
      </p:cxnSp>
      <p:sp>
        <p:nvSpPr>
          <p:cNvPr id="295" name="Google Shape;295;p34"/>
          <p:cNvSpPr txBox="1"/>
          <p:nvPr/>
        </p:nvSpPr>
        <p:spPr>
          <a:xfrm>
            <a:off x="3900562" y="1848250"/>
            <a:ext cx="1422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lt1"/>
                </a:solidFill>
                <a:latin typeface="Georgia"/>
                <a:ea typeface="Georgia"/>
                <a:cs typeface="Georgia"/>
                <a:sym typeface="Georgia"/>
              </a:rPr>
              <a:t>Confounder</a:t>
            </a:r>
            <a:endParaRPr b="1" sz="1500">
              <a:solidFill>
                <a:schemeClr val="lt1"/>
              </a:solidFill>
              <a:latin typeface="Georgia"/>
              <a:ea typeface="Georgia"/>
              <a:cs typeface="Georgia"/>
              <a:sym typeface="Georgia"/>
            </a:endParaRPr>
          </a:p>
        </p:txBody>
      </p:sp>
      <p:sp>
        <p:nvSpPr>
          <p:cNvPr id="296" name="Google Shape;296;p34"/>
          <p:cNvSpPr txBox="1"/>
          <p:nvPr/>
        </p:nvSpPr>
        <p:spPr>
          <a:xfrm>
            <a:off x="1134800" y="2973575"/>
            <a:ext cx="1162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lt1"/>
                </a:solidFill>
                <a:latin typeface="Georgia"/>
                <a:ea typeface="Georgia"/>
                <a:cs typeface="Georgia"/>
                <a:sym typeface="Georgia"/>
              </a:rPr>
              <a:t>Exposure</a:t>
            </a:r>
            <a:endParaRPr b="1" sz="1500">
              <a:solidFill>
                <a:schemeClr val="lt1"/>
              </a:solidFill>
              <a:latin typeface="Georgia"/>
              <a:ea typeface="Georgia"/>
              <a:cs typeface="Georgia"/>
              <a:sym typeface="Georgia"/>
            </a:endParaRPr>
          </a:p>
        </p:txBody>
      </p:sp>
      <p:sp>
        <p:nvSpPr>
          <p:cNvPr id="297" name="Google Shape;297;p34"/>
          <p:cNvSpPr txBox="1"/>
          <p:nvPr/>
        </p:nvSpPr>
        <p:spPr>
          <a:xfrm>
            <a:off x="6606825" y="2989775"/>
            <a:ext cx="1833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chemeClr val="lt1"/>
                </a:solidFill>
                <a:latin typeface="Georgia"/>
                <a:ea typeface="Georgia"/>
                <a:cs typeface="Georgia"/>
                <a:sym typeface="Georgia"/>
              </a:rPr>
              <a:t>Outcome</a:t>
            </a:r>
            <a:endParaRPr b="1" sz="1500">
              <a:solidFill>
                <a:schemeClr val="lt1"/>
              </a:solidFill>
              <a:latin typeface="Georgia"/>
              <a:ea typeface="Georgia"/>
              <a:cs typeface="Georgia"/>
              <a:sym typeface="Georgia"/>
            </a:endParaRPr>
          </a:p>
        </p:txBody>
      </p:sp>
      <p:sp>
        <p:nvSpPr>
          <p:cNvPr id="298" name="Google Shape;298;p3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99" name="Google Shape;299;p34"/>
          <p:cNvSpPr/>
          <p:nvPr/>
        </p:nvSpPr>
        <p:spPr>
          <a:xfrm rot="10800000">
            <a:off x="3659210" y="3962100"/>
            <a:ext cx="1905300" cy="6891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0" name="Google Shape;300;p34"/>
          <p:cNvCxnSpPr>
            <a:stCxn id="299" idx="2"/>
          </p:cNvCxnSpPr>
          <p:nvPr/>
        </p:nvCxnSpPr>
        <p:spPr>
          <a:xfrm flipH="1" rot="10800000">
            <a:off x="5564510" y="3424950"/>
            <a:ext cx="1269600" cy="881700"/>
          </a:xfrm>
          <a:prstGeom prst="straightConnector1">
            <a:avLst/>
          </a:prstGeom>
          <a:noFill/>
          <a:ln cap="flat" cmpd="sng" w="38100">
            <a:solidFill>
              <a:schemeClr val="dk2"/>
            </a:solidFill>
            <a:prstDash val="solid"/>
            <a:round/>
            <a:headEnd len="med" w="med" type="none"/>
            <a:tailEnd len="med" w="med" type="triangle"/>
          </a:ln>
        </p:spPr>
      </p:cxnSp>
      <p:sp>
        <p:nvSpPr>
          <p:cNvPr id="301" name="Google Shape;301;p34"/>
          <p:cNvSpPr txBox="1"/>
          <p:nvPr/>
        </p:nvSpPr>
        <p:spPr>
          <a:xfrm>
            <a:off x="4064063" y="4098900"/>
            <a:ext cx="1094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lt1"/>
                </a:solidFill>
                <a:latin typeface="Georgia"/>
                <a:ea typeface="Georgia"/>
                <a:cs typeface="Georgia"/>
                <a:sym typeface="Georgia"/>
              </a:rPr>
              <a:t>Mediator</a:t>
            </a:r>
            <a:endParaRPr b="1" sz="1500">
              <a:solidFill>
                <a:schemeClr val="lt1"/>
              </a:solidFill>
              <a:latin typeface="Georgia"/>
              <a:ea typeface="Georgia"/>
              <a:cs typeface="Georgia"/>
              <a:sym typeface="Georgia"/>
            </a:endParaRPr>
          </a:p>
        </p:txBody>
      </p:sp>
      <p:cxnSp>
        <p:nvCxnSpPr>
          <p:cNvPr id="302" name="Google Shape;302;p34"/>
          <p:cNvCxnSpPr>
            <a:stCxn id="289" idx="5"/>
            <a:endCxn id="299" idx="6"/>
          </p:cNvCxnSpPr>
          <p:nvPr/>
        </p:nvCxnSpPr>
        <p:spPr>
          <a:xfrm>
            <a:off x="2389675" y="3424945"/>
            <a:ext cx="1269600" cy="881700"/>
          </a:xfrm>
          <a:prstGeom prst="straightConnector1">
            <a:avLst/>
          </a:prstGeom>
          <a:noFill/>
          <a:ln cap="flat" cmpd="sng" w="38100">
            <a:solidFill>
              <a:schemeClr val="dk2"/>
            </a:solidFill>
            <a:prstDash val="solid"/>
            <a:round/>
            <a:headEnd len="med" w="med" type="none"/>
            <a:tailEnd len="med" w="med" type="triangle"/>
          </a:ln>
        </p:spPr>
      </p:cxnSp>
      <p:sp>
        <p:nvSpPr>
          <p:cNvPr id="303" name="Google Shape;303;p34"/>
          <p:cNvSpPr/>
          <p:nvPr/>
        </p:nvSpPr>
        <p:spPr>
          <a:xfrm>
            <a:off x="3566750" y="783525"/>
            <a:ext cx="2090400" cy="557100"/>
          </a:xfrm>
          <a:prstGeom prst="rect">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Georgia"/>
                <a:ea typeface="Georgia"/>
                <a:cs typeface="Georgia"/>
                <a:sym typeface="Georgia"/>
              </a:rPr>
              <a:t>Collider</a:t>
            </a:r>
            <a:endParaRPr b="1">
              <a:solidFill>
                <a:schemeClr val="lt1"/>
              </a:solidFill>
              <a:latin typeface="Georgia"/>
              <a:ea typeface="Georgia"/>
              <a:cs typeface="Georgia"/>
              <a:sym typeface="Georgia"/>
            </a:endParaRPr>
          </a:p>
        </p:txBody>
      </p:sp>
      <p:cxnSp>
        <p:nvCxnSpPr>
          <p:cNvPr id="304" name="Google Shape;304;p34"/>
          <p:cNvCxnSpPr>
            <a:endCxn id="289" idx="0"/>
          </p:cNvCxnSpPr>
          <p:nvPr/>
        </p:nvCxnSpPr>
        <p:spPr>
          <a:xfrm flipH="1">
            <a:off x="1716050" y="1059261"/>
            <a:ext cx="1833000" cy="1777500"/>
          </a:xfrm>
          <a:prstGeom prst="bentConnector2">
            <a:avLst/>
          </a:prstGeom>
          <a:noFill/>
          <a:ln cap="flat" cmpd="sng" w="38100">
            <a:solidFill>
              <a:schemeClr val="dk2"/>
            </a:solidFill>
            <a:prstDash val="solid"/>
            <a:round/>
            <a:headEnd len="med" w="med" type="stealth"/>
            <a:tailEnd len="med" w="med" type="stealth"/>
          </a:ln>
        </p:spPr>
      </p:cxnSp>
      <p:cxnSp>
        <p:nvCxnSpPr>
          <p:cNvPr id="305" name="Google Shape;305;p34"/>
          <p:cNvCxnSpPr>
            <a:stCxn id="303" idx="3"/>
            <a:endCxn id="291" idx="0"/>
          </p:cNvCxnSpPr>
          <p:nvPr/>
        </p:nvCxnSpPr>
        <p:spPr>
          <a:xfrm>
            <a:off x="5657150" y="1062075"/>
            <a:ext cx="1850700" cy="1774800"/>
          </a:xfrm>
          <a:prstGeom prst="bentConnector2">
            <a:avLst/>
          </a:prstGeom>
          <a:noFill/>
          <a:ln cap="flat" cmpd="sng" w="38100">
            <a:solidFill>
              <a:schemeClr val="dk2"/>
            </a:solidFill>
            <a:prstDash val="solid"/>
            <a:round/>
            <a:headEnd len="med" w="med" type="stealth"/>
            <a:tailEnd len="med" w="med" type="stealth"/>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5"/>
          <p:cNvSpPr/>
          <p:nvPr/>
        </p:nvSpPr>
        <p:spPr>
          <a:xfrm>
            <a:off x="5951600" y="3658325"/>
            <a:ext cx="3265200" cy="1233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Identification of Confounding Variables</a:t>
            </a:r>
            <a:endParaRPr>
              <a:latin typeface="Georgia"/>
              <a:ea typeface="Georgia"/>
              <a:cs typeface="Georgia"/>
              <a:sym typeface="Georgia"/>
            </a:endParaRPr>
          </a:p>
        </p:txBody>
      </p:sp>
      <p:sp>
        <p:nvSpPr>
          <p:cNvPr id="312" name="Google Shape;312;p35"/>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The Confounding factor must be associated with both the risk factor of interest and the outcome</a:t>
            </a:r>
            <a:endParaRPr>
              <a:latin typeface="Georgia"/>
              <a:ea typeface="Georgia"/>
              <a:cs typeface="Georgia"/>
              <a:sym typeface="Georgia"/>
            </a:endParaRPr>
          </a:p>
          <a:p>
            <a:pPr indent="0" lvl="0" marL="457200" rtl="0" algn="l">
              <a:spcBef>
                <a:spcPts val="1200"/>
              </a:spcBef>
              <a:spcAft>
                <a:spcPts val="0"/>
              </a:spcAft>
              <a:buNone/>
            </a:pPr>
            <a:r>
              <a:t/>
            </a:r>
            <a:endParaRPr sz="1200">
              <a:latin typeface="Georgia"/>
              <a:ea typeface="Georgia"/>
              <a:cs typeface="Georgia"/>
              <a:sym typeface="Georgia"/>
            </a:endParaRPr>
          </a:p>
          <a:p>
            <a:pPr indent="-342900" lvl="0" marL="457200" rtl="0" algn="l">
              <a:spcBef>
                <a:spcPts val="1200"/>
              </a:spcBef>
              <a:spcAft>
                <a:spcPts val="0"/>
              </a:spcAft>
              <a:buSzPts val="1800"/>
              <a:buFont typeface="Georgia"/>
              <a:buAutoNum type="arabicPeriod"/>
            </a:pPr>
            <a:r>
              <a:rPr lang="en">
                <a:latin typeface="Georgia"/>
                <a:ea typeface="Georgia"/>
                <a:cs typeface="Georgia"/>
                <a:sym typeface="Georgia"/>
              </a:rPr>
              <a:t>The confounding factor must be distributed unequally among the groups being compared</a:t>
            </a:r>
            <a:endParaRPr>
              <a:latin typeface="Georgia"/>
              <a:ea typeface="Georgia"/>
              <a:cs typeface="Georgia"/>
              <a:sym typeface="Georgia"/>
            </a:endParaRPr>
          </a:p>
          <a:p>
            <a:pPr indent="0" lvl="0" marL="457200" rtl="0" algn="l">
              <a:spcBef>
                <a:spcPts val="1200"/>
              </a:spcBef>
              <a:spcAft>
                <a:spcPts val="0"/>
              </a:spcAft>
              <a:buNone/>
            </a:pPr>
            <a:r>
              <a:t/>
            </a:r>
            <a:endParaRPr sz="1200">
              <a:latin typeface="Georgia"/>
              <a:ea typeface="Georgia"/>
              <a:cs typeface="Georgia"/>
              <a:sym typeface="Georgia"/>
            </a:endParaRPr>
          </a:p>
          <a:p>
            <a:pPr indent="-342900" lvl="0" marL="457200" rtl="0" algn="l">
              <a:spcBef>
                <a:spcPts val="1200"/>
              </a:spcBef>
              <a:spcAft>
                <a:spcPts val="0"/>
              </a:spcAft>
              <a:buSzPts val="1800"/>
              <a:buFont typeface="Georgia"/>
              <a:buAutoNum type="arabicPeriod"/>
            </a:pPr>
            <a:r>
              <a:rPr lang="en">
                <a:latin typeface="Georgia"/>
                <a:ea typeface="Georgia"/>
                <a:cs typeface="Georgia"/>
                <a:sym typeface="Georgia"/>
              </a:rPr>
              <a:t>A confounder cannot be an </a:t>
            </a:r>
            <a:r>
              <a:rPr lang="en">
                <a:latin typeface="Georgia"/>
                <a:ea typeface="Georgia"/>
                <a:cs typeface="Georgia"/>
                <a:sym typeface="Georgia"/>
              </a:rPr>
              <a:t>intermediary</a:t>
            </a:r>
            <a:r>
              <a:rPr lang="en">
                <a:latin typeface="Georgia"/>
                <a:ea typeface="Georgia"/>
                <a:cs typeface="Georgia"/>
                <a:sym typeface="Georgia"/>
              </a:rPr>
              <a:t> step in the causal pathway from the exposure of interest to the outcome of interest</a:t>
            </a:r>
            <a:endParaRPr>
              <a:latin typeface="Georgia"/>
              <a:ea typeface="Georgia"/>
              <a:cs typeface="Georgia"/>
              <a:sym typeface="Georgia"/>
            </a:endParaRPr>
          </a:p>
        </p:txBody>
      </p:sp>
      <p:sp>
        <p:nvSpPr>
          <p:cNvPr id="313" name="Google Shape;313;p3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6"/>
          <p:cNvSpPr/>
          <p:nvPr/>
        </p:nvSpPr>
        <p:spPr>
          <a:xfrm>
            <a:off x="5951600" y="3658325"/>
            <a:ext cx="3265200" cy="1233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6"/>
          <p:cNvSpPr txBox="1"/>
          <p:nvPr>
            <p:ph type="title"/>
          </p:nvPr>
        </p:nvSpPr>
        <p:spPr>
          <a:xfrm>
            <a:off x="97500" y="58375"/>
            <a:ext cx="8911500" cy="6078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SzPts val="990"/>
              <a:buNone/>
            </a:pPr>
            <a:r>
              <a:rPr lang="en" sz="2200">
                <a:latin typeface="Georgia"/>
                <a:ea typeface="Georgia"/>
                <a:cs typeface="Georgia"/>
                <a:sym typeface="Georgia"/>
              </a:rPr>
              <a:t>Causal Pathway (Smoking → TenYearCHD)	 	Direct Acyclic Graph</a:t>
            </a:r>
            <a:endParaRPr sz="2000">
              <a:latin typeface="Georgia"/>
              <a:ea typeface="Georgia"/>
              <a:cs typeface="Georgia"/>
              <a:sym typeface="Georgia"/>
            </a:endParaRPr>
          </a:p>
        </p:txBody>
      </p:sp>
      <p:sp>
        <p:nvSpPr>
          <p:cNvPr id="320" name="Google Shape;320;p36"/>
          <p:cNvSpPr txBox="1"/>
          <p:nvPr/>
        </p:nvSpPr>
        <p:spPr>
          <a:xfrm>
            <a:off x="1056000" y="3571250"/>
            <a:ext cx="112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800">
              <a:solidFill>
                <a:schemeClr val="dk1"/>
              </a:solidFill>
              <a:latin typeface="Georgia"/>
              <a:ea typeface="Georgia"/>
              <a:cs typeface="Georgia"/>
              <a:sym typeface="Georgia"/>
            </a:endParaRPr>
          </a:p>
        </p:txBody>
      </p:sp>
      <p:sp>
        <p:nvSpPr>
          <p:cNvPr id="321" name="Google Shape;321;p3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22" name="Google Shape;322;p36"/>
          <p:cNvSpPr/>
          <p:nvPr/>
        </p:nvSpPr>
        <p:spPr>
          <a:xfrm>
            <a:off x="0" y="3687860"/>
            <a:ext cx="1956900" cy="819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6"/>
          <p:cNvSpPr/>
          <p:nvPr/>
        </p:nvSpPr>
        <p:spPr>
          <a:xfrm>
            <a:off x="1483765" y="2093988"/>
            <a:ext cx="1810800" cy="6891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6"/>
          <p:cNvSpPr/>
          <p:nvPr/>
        </p:nvSpPr>
        <p:spPr>
          <a:xfrm>
            <a:off x="3027947" y="3726950"/>
            <a:ext cx="1871700" cy="857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5" name="Google Shape;325;p36"/>
          <p:cNvCxnSpPr>
            <a:stCxn id="322" idx="6"/>
            <a:endCxn id="326" idx="1"/>
          </p:cNvCxnSpPr>
          <p:nvPr/>
        </p:nvCxnSpPr>
        <p:spPr>
          <a:xfrm>
            <a:off x="1956900" y="4097810"/>
            <a:ext cx="1120200" cy="18900"/>
          </a:xfrm>
          <a:prstGeom prst="straightConnector1">
            <a:avLst/>
          </a:prstGeom>
          <a:noFill/>
          <a:ln cap="flat" cmpd="sng" w="38100">
            <a:solidFill>
              <a:schemeClr val="dk2"/>
            </a:solidFill>
            <a:prstDash val="solid"/>
            <a:round/>
            <a:headEnd len="med" w="med" type="none"/>
            <a:tailEnd len="med" w="med" type="triangle"/>
          </a:ln>
        </p:spPr>
      </p:cxnSp>
      <p:cxnSp>
        <p:nvCxnSpPr>
          <p:cNvPr id="327" name="Google Shape;327;p36"/>
          <p:cNvCxnSpPr>
            <a:stCxn id="323" idx="3"/>
            <a:endCxn id="322" idx="0"/>
          </p:cNvCxnSpPr>
          <p:nvPr/>
        </p:nvCxnSpPr>
        <p:spPr>
          <a:xfrm flipH="1">
            <a:off x="978551" y="2682171"/>
            <a:ext cx="770400" cy="1005600"/>
          </a:xfrm>
          <a:prstGeom prst="straightConnector1">
            <a:avLst/>
          </a:prstGeom>
          <a:noFill/>
          <a:ln cap="flat" cmpd="sng" w="38100">
            <a:solidFill>
              <a:schemeClr val="dk2"/>
            </a:solidFill>
            <a:prstDash val="solid"/>
            <a:round/>
            <a:headEnd len="med" w="med" type="none"/>
            <a:tailEnd len="med" w="med" type="triangle"/>
          </a:ln>
        </p:spPr>
      </p:cxnSp>
      <p:cxnSp>
        <p:nvCxnSpPr>
          <p:cNvPr id="328" name="Google Shape;328;p36"/>
          <p:cNvCxnSpPr>
            <a:stCxn id="323" idx="5"/>
            <a:endCxn id="324" idx="0"/>
          </p:cNvCxnSpPr>
          <p:nvPr/>
        </p:nvCxnSpPr>
        <p:spPr>
          <a:xfrm>
            <a:off x="3029380" y="2682171"/>
            <a:ext cx="934500" cy="1044900"/>
          </a:xfrm>
          <a:prstGeom prst="straightConnector1">
            <a:avLst/>
          </a:prstGeom>
          <a:noFill/>
          <a:ln cap="flat" cmpd="sng" w="38100">
            <a:solidFill>
              <a:schemeClr val="dk2"/>
            </a:solidFill>
            <a:prstDash val="solid"/>
            <a:round/>
            <a:headEnd len="med" w="med" type="none"/>
            <a:tailEnd len="med" w="med" type="triangle"/>
          </a:ln>
        </p:spPr>
      </p:cxnSp>
      <p:sp>
        <p:nvSpPr>
          <p:cNvPr id="329" name="Google Shape;329;p36"/>
          <p:cNvSpPr txBox="1"/>
          <p:nvPr/>
        </p:nvSpPr>
        <p:spPr>
          <a:xfrm>
            <a:off x="1748419" y="2230800"/>
            <a:ext cx="13521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lt1"/>
                </a:solidFill>
                <a:latin typeface="Georgia"/>
                <a:ea typeface="Georgia"/>
                <a:cs typeface="Georgia"/>
                <a:sym typeface="Georgia"/>
              </a:rPr>
              <a:t>Age</a:t>
            </a:r>
            <a:endParaRPr b="1" sz="1700">
              <a:solidFill>
                <a:schemeClr val="lt1"/>
              </a:solidFill>
              <a:latin typeface="Georgia"/>
              <a:ea typeface="Georgia"/>
              <a:cs typeface="Georgia"/>
              <a:sym typeface="Georgia"/>
            </a:endParaRPr>
          </a:p>
        </p:txBody>
      </p:sp>
      <p:sp>
        <p:nvSpPr>
          <p:cNvPr id="326" name="Google Shape;326;p36"/>
          <p:cNvSpPr txBox="1"/>
          <p:nvPr/>
        </p:nvSpPr>
        <p:spPr>
          <a:xfrm>
            <a:off x="3077069" y="3909008"/>
            <a:ext cx="17421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chemeClr val="lt1"/>
                </a:solidFill>
                <a:latin typeface="Georgia"/>
                <a:ea typeface="Georgia"/>
                <a:cs typeface="Georgia"/>
                <a:sym typeface="Georgia"/>
              </a:rPr>
              <a:t>TenYearCHD</a:t>
            </a:r>
            <a:endParaRPr b="1" sz="1500">
              <a:solidFill>
                <a:schemeClr val="lt1"/>
              </a:solidFill>
              <a:latin typeface="Georgia"/>
              <a:ea typeface="Georgia"/>
              <a:cs typeface="Georgia"/>
              <a:sym typeface="Georgia"/>
            </a:endParaRPr>
          </a:p>
        </p:txBody>
      </p:sp>
      <p:sp>
        <p:nvSpPr>
          <p:cNvPr id="330" name="Google Shape;330;p36"/>
          <p:cNvSpPr txBox="1"/>
          <p:nvPr/>
        </p:nvSpPr>
        <p:spPr>
          <a:xfrm>
            <a:off x="122308" y="3890063"/>
            <a:ext cx="1712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lt1"/>
                </a:solidFill>
                <a:latin typeface="Georgia"/>
                <a:ea typeface="Georgia"/>
                <a:cs typeface="Georgia"/>
                <a:sym typeface="Georgia"/>
              </a:rPr>
              <a:t>currentSmoker</a:t>
            </a:r>
            <a:endParaRPr b="1" sz="1500">
              <a:solidFill>
                <a:schemeClr val="lt1"/>
              </a:solidFill>
              <a:latin typeface="Georgia"/>
              <a:ea typeface="Georgia"/>
              <a:cs typeface="Georgia"/>
              <a:sym typeface="Georgia"/>
            </a:endParaRPr>
          </a:p>
        </p:txBody>
      </p:sp>
      <p:sp>
        <p:nvSpPr>
          <p:cNvPr id="331" name="Google Shape;331;p36"/>
          <p:cNvSpPr txBox="1"/>
          <p:nvPr/>
        </p:nvSpPr>
        <p:spPr>
          <a:xfrm>
            <a:off x="5245975" y="2203650"/>
            <a:ext cx="112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800">
              <a:solidFill>
                <a:schemeClr val="dk1"/>
              </a:solidFill>
              <a:latin typeface="Georgia"/>
              <a:ea typeface="Georgia"/>
              <a:cs typeface="Georgia"/>
              <a:sym typeface="Georgia"/>
            </a:endParaRPr>
          </a:p>
        </p:txBody>
      </p:sp>
      <p:sp>
        <p:nvSpPr>
          <p:cNvPr id="332" name="Google Shape;332;p36"/>
          <p:cNvSpPr/>
          <p:nvPr/>
        </p:nvSpPr>
        <p:spPr>
          <a:xfrm>
            <a:off x="4189975" y="2320260"/>
            <a:ext cx="1956900" cy="819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6"/>
          <p:cNvSpPr/>
          <p:nvPr/>
        </p:nvSpPr>
        <p:spPr>
          <a:xfrm>
            <a:off x="5673740" y="726388"/>
            <a:ext cx="1810800" cy="689100"/>
          </a:xfrm>
          <a:prstGeom prst="ellipse">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6"/>
          <p:cNvSpPr/>
          <p:nvPr/>
        </p:nvSpPr>
        <p:spPr>
          <a:xfrm>
            <a:off x="7217922" y="2359350"/>
            <a:ext cx="1871700" cy="857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5" name="Google Shape;335;p36"/>
          <p:cNvCxnSpPr>
            <a:stCxn id="332" idx="6"/>
            <a:endCxn id="336" idx="1"/>
          </p:cNvCxnSpPr>
          <p:nvPr/>
        </p:nvCxnSpPr>
        <p:spPr>
          <a:xfrm>
            <a:off x="6146875" y="2730210"/>
            <a:ext cx="1120200" cy="18900"/>
          </a:xfrm>
          <a:prstGeom prst="straightConnector1">
            <a:avLst/>
          </a:prstGeom>
          <a:noFill/>
          <a:ln cap="flat" cmpd="sng" w="38100">
            <a:solidFill>
              <a:schemeClr val="dk2"/>
            </a:solidFill>
            <a:prstDash val="solid"/>
            <a:round/>
            <a:headEnd len="med" w="med" type="none"/>
            <a:tailEnd len="med" w="med" type="triangle"/>
          </a:ln>
        </p:spPr>
      </p:cxnSp>
      <p:cxnSp>
        <p:nvCxnSpPr>
          <p:cNvPr id="337" name="Google Shape;337;p36"/>
          <p:cNvCxnSpPr>
            <a:stCxn id="333" idx="3"/>
            <a:endCxn id="332" idx="0"/>
          </p:cNvCxnSpPr>
          <p:nvPr/>
        </p:nvCxnSpPr>
        <p:spPr>
          <a:xfrm flipH="1">
            <a:off x="5168526" y="1314571"/>
            <a:ext cx="770400" cy="1005600"/>
          </a:xfrm>
          <a:prstGeom prst="straightConnector1">
            <a:avLst/>
          </a:prstGeom>
          <a:noFill/>
          <a:ln cap="flat" cmpd="sng" w="38100">
            <a:solidFill>
              <a:schemeClr val="dk2"/>
            </a:solidFill>
            <a:prstDash val="solid"/>
            <a:round/>
            <a:headEnd len="med" w="med" type="none"/>
            <a:tailEnd len="med" w="med" type="triangle"/>
          </a:ln>
        </p:spPr>
      </p:cxnSp>
      <p:cxnSp>
        <p:nvCxnSpPr>
          <p:cNvPr id="338" name="Google Shape;338;p36"/>
          <p:cNvCxnSpPr>
            <a:stCxn id="333" idx="5"/>
            <a:endCxn id="334" idx="0"/>
          </p:cNvCxnSpPr>
          <p:nvPr/>
        </p:nvCxnSpPr>
        <p:spPr>
          <a:xfrm>
            <a:off x="7219355" y="1314571"/>
            <a:ext cx="934500" cy="1044900"/>
          </a:xfrm>
          <a:prstGeom prst="straightConnector1">
            <a:avLst/>
          </a:prstGeom>
          <a:noFill/>
          <a:ln cap="flat" cmpd="sng" w="38100">
            <a:solidFill>
              <a:schemeClr val="dk2"/>
            </a:solidFill>
            <a:prstDash val="solid"/>
            <a:round/>
            <a:headEnd len="med" w="med" type="none"/>
            <a:tailEnd len="med" w="med" type="triangle"/>
          </a:ln>
        </p:spPr>
      </p:cxnSp>
      <p:sp>
        <p:nvSpPr>
          <p:cNvPr id="339" name="Google Shape;339;p36"/>
          <p:cNvSpPr txBox="1"/>
          <p:nvPr/>
        </p:nvSpPr>
        <p:spPr>
          <a:xfrm>
            <a:off x="5938394" y="863200"/>
            <a:ext cx="13521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lt1"/>
                </a:solidFill>
                <a:latin typeface="Georgia"/>
                <a:ea typeface="Georgia"/>
                <a:cs typeface="Georgia"/>
                <a:sym typeface="Georgia"/>
              </a:rPr>
              <a:t>Gender</a:t>
            </a:r>
            <a:endParaRPr b="1" sz="1700">
              <a:solidFill>
                <a:schemeClr val="lt1"/>
              </a:solidFill>
              <a:latin typeface="Georgia"/>
              <a:ea typeface="Georgia"/>
              <a:cs typeface="Georgia"/>
              <a:sym typeface="Georgia"/>
            </a:endParaRPr>
          </a:p>
        </p:txBody>
      </p:sp>
      <p:sp>
        <p:nvSpPr>
          <p:cNvPr id="336" name="Google Shape;336;p36"/>
          <p:cNvSpPr txBox="1"/>
          <p:nvPr/>
        </p:nvSpPr>
        <p:spPr>
          <a:xfrm>
            <a:off x="7267044" y="2541408"/>
            <a:ext cx="17421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chemeClr val="lt1"/>
                </a:solidFill>
                <a:latin typeface="Georgia"/>
                <a:ea typeface="Georgia"/>
                <a:cs typeface="Georgia"/>
                <a:sym typeface="Georgia"/>
              </a:rPr>
              <a:t>TenYearCHD</a:t>
            </a:r>
            <a:endParaRPr b="1" sz="1500">
              <a:solidFill>
                <a:schemeClr val="lt1"/>
              </a:solidFill>
              <a:latin typeface="Georgia"/>
              <a:ea typeface="Georgia"/>
              <a:cs typeface="Georgia"/>
              <a:sym typeface="Georgia"/>
            </a:endParaRPr>
          </a:p>
        </p:txBody>
      </p:sp>
      <p:sp>
        <p:nvSpPr>
          <p:cNvPr id="340" name="Google Shape;340;p36"/>
          <p:cNvSpPr txBox="1"/>
          <p:nvPr/>
        </p:nvSpPr>
        <p:spPr>
          <a:xfrm>
            <a:off x="4312283" y="2522463"/>
            <a:ext cx="1712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lt1"/>
                </a:solidFill>
                <a:latin typeface="Georgia"/>
                <a:ea typeface="Georgia"/>
                <a:cs typeface="Georgia"/>
                <a:sym typeface="Georgia"/>
              </a:rPr>
              <a:t>currentSmoker</a:t>
            </a:r>
            <a:endParaRPr b="1" sz="1500">
              <a:solidFill>
                <a:schemeClr val="lt1"/>
              </a:solidFill>
              <a:latin typeface="Georgia"/>
              <a:ea typeface="Georgia"/>
              <a:cs typeface="Georgia"/>
              <a:sym typeface="Georgi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7"/>
          <p:cNvSpPr/>
          <p:nvPr/>
        </p:nvSpPr>
        <p:spPr>
          <a:xfrm>
            <a:off x="5951600" y="3658325"/>
            <a:ext cx="3192300" cy="1233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7"/>
          <p:cNvSpPr txBox="1"/>
          <p:nvPr/>
        </p:nvSpPr>
        <p:spPr>
          <a:xfrm>
            <a:off x="1056000" y="3877000"/>
            <a:ext cx="112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800">
              <a:solidFill>
                <a:schemeClr val="dk1"/>
              </a:solidFill>
              <a:latin typeface="Georgia"/>
              <a:ea typeface="Georgia"/>
              <a:cs typeface="Georgia"/>
              <a:sym typeface="Georgia"/>
            </a:endParaRPr>
          </a:p>
        </p:txBody>
      </p:sp>
      <p:sp>
        <p:nvSpPr>
          <p:cNvPr id="347" name="Google Shape;347;p3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48" name="Google Shape;348;p37"/>
          <p:cNvSpPr txBox="1"/>
          <p:nvPr>
            <p:ph type="title"/>
          </p:nvPr>
        </p:nvSpPr>
        <p:spPr>
          <a:xfrm>
            <a:off x="97500" y="58375"/>
            <a:ext cx="8911500" cy="6078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SzPts val="990"/>
              <a:buNone/>
            </a:pPr>
            <a:r>
              <a:rPr lang="en" sz="2200">
                <a:latin typeface="Georgia"/>
                <a:ea typeface="Georgia"/>
                <a:cs typeface="Georgia"/>
                <a:sym typeface="Georgia"/>
              </a:rPr>
              <a:t>Association</a:t>
            </a:r>
            <a:r>
              <a:rPr lang="en" sz="2200">
                <a:latin typeface="Georgia"/>
                <a:ea typeface="Georgia"/>
                <a:cs typeface="Georgia"/>
                <a:sym typeface="Georgia"/>
              </a:rPr>
              <a:t> Between Age, Smoking and TenYearCHD</a:t>
            </a:r>
            <a:endParaRPr sz="2000">
              <a:latin typeface="Georgia"/>
              <a:ea typeface="Georgia"/>
              <a:cs typeface="Georgia"/>
              <a:sym typeface="Georgia"/>
            </a:endParaRPr>
          </a:p>
        </p:txBody>
      </p:sp>
      <p:pic>
        <p:nvPicPr>
          <p:cNvPr id="349" name="Google Shape;349;p37"/>
          <p:cNvPicPr preferRelativeResize="0"/>
          <p:nvPr/>
        </p:nvPicPr>
        <p:blipFill>
          <a:blip r:embed="rId3">
            <a:alphaModFix/>
          </a:blip>
          <a:stretch>
            <a:fillRect/>
          </a:stretch>
        </p:blipFill>
        <p:spPr>
          <a:xfrm>
            <a:off x="152400" y="972000"/>
            <a:ext cx="2608823" cy="1599750"/>
          </a:xfrm>
          <a:prstGeom prst="rect">
            <a:avLst/>
          </a:prstGeom>
          <a:noFill/>
          <a:ln>
            <a:noFill/>
          </a:ln>
        </p:spPr>
      </p:pic>
      <p:pic>
        <p:nvPicPr>
          <p:cNvPr id="350" name="Google Shape;350;p37"/>
          <p:cNvPicPr preferRelativeResize="0"/>
          <p:nvPr/>
        </p:nvPicPr>
        <p:blipFill rotWithShape="1">
          <a:blip r:embed="rId4">
            <a:alphaModFix/>
          </a:blip>
          <a:srcRect b="4271" l="0" r="0" t="4262"/>
          <a:stretch/>
        </p:blipFill>
        <p:spPr>
          <a:xfrm>
            <a:off x="152400" y="2989050"/>
            <a:ext cx="2608825" cy="1349650"/>
          </a:xfrm>
          <a:prstGeom prst="rect">
            <a:avLst/>
          </a:prstGeom>
          <a:noFill/>
          <a:ln>
            <a:noFill/>
          </a:ln>
        </p:spPr>
      </p:pic>
      <p:pic>
        <p:nvPicPr>
          <p:cNvPr id="351" name="Google Shape;351;p37"/>
          <p:cNvPicPr preferRelativeResize="0"/>
          <p:nvPr/>
        </p:nvPicPr>
        <p:blipFill>
          <a:blip r:embed="rId5">
            <a:alphaModFix/>
          </a:blip>
          <a:stretch>
            <a:fillRect/>
          </a:stretch>
        </p:blipFill>
        <p:spPr>
          <a:xfrm>
            <a:off x="3416200" y="585050"/>
            <a:ext cx="5469125" cy="2498601"/>
          </a:xfrm>
          <a:prstGeom prst="rect">
            <a:avLst/>
          </a:prstGeom>
          <a:noFill/>
          <a:ln>
            <a:noFill/>
          </a:ln>
        </p:spPr>
      </p:pic>
      <p:pic>
        <p:nvPicPr>
          <p:cNvPr id="352" name="Google Shape;352;p37"/>
          <p:cNvPicPr preferRelativeResize="0"/>
          <p:nvPr/>
        </p:nvPicPr>
        <p:blipFill>
          <a:blip r:embed="rId6">
            <a:alphaModFix/>
          </a:blip>
          <a:stretch>
            <a:fillRect/>
          </a:stretch>
        </p:blipFill>
        <p:spPr>
          <a:xfrm>
            <a:off x="3961325" y="3239050"/>
            <a:ext cx="4436475" cy="125167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8"/>
          <p:cNvSpPr/>
          <p:nvPr/>
        </p:nvSpPr>
        <p:spPr>
          <a:xfrm>
            <a:off x="5951600" y="3658325"/>
            <a:ext cx="3192300" cy="1233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59" name="Google Shape;359;p38"/>
          <p:cNvPicPr preferRelativeResize="0"/>
          <p:nvPr/>
        </p:nvPicPr>
        <p:blipFill>
          <a:blip r:embed="rId3">
            <a:alphaModFix/>
          </a:blip>
          <a:stretch>
            <a:fillRect/>
          </a:stretch>
        </p:blipFill>
        <p:spPr>
          <a:xfrm>
            <a:off x="220013" y="736325"/>
            <a:ext cx="2293775" cy="1901475"/>
          </a:xfrm>
          <a:prstGeom prst="rect">
            <a:avLst/>
          </a:prstGeom>
          <a:noFill/>
          <a:ln>
            <a:noFill/>
          </a:ln>
        </p:spPr>
      </p:pic>
      <p:sp>
        <p:nvSpPr>
          <p:cNvPr id="360" name="Google Shape;360;p38"/>
          <p:cNvSpPr txBox="1"/>
          <p:nvPr>
            <p:ph type="title"/>
          </p:nvPr>
        </p:nvSpPr>
        <p:spPr>
          <a:xfrm>
            <a:off x="97500" y="58375"/>
            <a:ext cx="8911500" cy="6078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SzPts val="990"/>
              <a:buNone/>
            </a:pPr>
            <a:r>
              <a:rPr lang="en" sz="2200">
                <a:latin typeface="Georgia"/>
                <a:ea typeface="Georgia"/>
                <a:cs typeface="Georgia"/>
                <a:sym typeface="Georgia"/>
              </a:rPr>
              <a:t>Association Between Gender, Smoking and TenYearCHD</a:t>
            </a:r>
            <a:endParaRPr sz="2000">
              <a:latin typeface="Georgia"/>
              <a:ea typeface="Georgia"/>
              <a:cs typeface="Georgia"/>
              <a:sym typeface="Georgia"/>
            </a:endParaRPr>
          </a:p>
        </p:txBody>
      </p:sp>
      <p:pic>
        <p:nvPicPr>
          <p:cNvPr id="361" name="Google Shape;361;p38"/>
          <p:cNvPicPr preferRelativeResize="0"/>
          <p:nvPr/>
        </p:nvPicPr>
        <p:blipFill rotWithShape="1">
          <a:blip r:embed="rId4">
            <a:alphaModFix/>
          </a:blip>
          <a:srcRect b="0" l="0" r="0" t="8634"/>
          <a:stretch/>
        </p:blipFill>
        <p:spPr>
          <a:xfrm>
            <a:off x="78250" y="2858125"/>
            <a:ext cx="2577300" cy="1737225"/>
          </a:xfrm>
          <a:prstGeom prst="rect">
            <a:avLst/>
          </a:prstGeom>
          <a:noFill/>
          <a:ln>
            <a:noFill/>
          </a:ln>
        </p:spPr>
      </p:pic>
      <p:pic>
        <p:nvPicPr>
          <p:cNvPr id="362" name="Google Shape;362;p38"/>
          <p:cNvPicPr preferRelativeResize="0"/>
          <p:nvPr/>
        </p:nvPicPr>
        <p:blipFill>
          <a:blip r:embed="rId5">
            <a:alphaModFix/>
          </a:blip>
          <a:stretch>
            <a:fillRect/>
          </a:stretch>
        </p:blipFill>
        <p:spPr>
          <a:xfrm>
            <a:off x="3892750" y="736326"/>
            <a:ext cx="4287349" cy="2347325"/>
          </a:xfrm>
          <a:prstGeom prst="rect">
            <a:avLst/>
          </a:prstGeom>
          <a:noFill/>
          <a:ln>
            <a:noFill/>
          </a:ln>
        </p:spPr>
      </p:pic>
      <p:pic>
        <p:nvPicPr>
          <p:cNvPr id="363" name="Google Shape;363;p38"/>
          <p:cNvPicPr preferRelativeResize="0"/>
          <p:nvPr/>
        </p:nvPicPr>
        <p:blipFill>
          <a:blip r:embed="rId6">
            <a:alphaModFix/>
          </a:blip>
          <a:stretch>
            <a:fillRect/>
          </a:stretch>
        </p:blipFill>
        <p:spPr>
          <a:xfrm>
            <a:off x="4208037" y="3259725"/>
            <a:ext cx="3656775" cy="13914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67" name="Shape 367"/>
        <p:cNvGrpSpPr/>
        <p:nvPr/>
      </p:nvGrpSpPr>
      <p:grpSpPr>
        <a:xfrm>
          <a:off x="0" y="0"/>
          <a:ext cx="0" cy="0"/>
          <a:chOff x="0" y="0"/>
          <a:chExt cx="0" cy="0"/>
        </a:xfrm>
      </p:grpSpPr>
      <p:sp>
        <p:nvSpPr>
          <p:cNvPr id="368" name="Google Shape;368;p3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69" name="Google Shape;369;p39"/>
          <p:cNvSpPr txBox="1"/>
          <p:nvPr>
            <p:ph type="ctrTitle"/>
          </p:nvPr>
        </p:nvSpPr>
        <p:spPr>
          <a:xfrm>
            <a:off x="109700" y="1830125"/>
            <a:ext cx="7130100" cy="979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latin typeface="Georgia"/>
                <a:ea typeface="Georgia"/>
                <a:cs typeface="Georgia"/>
                <a:sym typeface="Georgia"/>
              </a:rPr>
              <a:t>Measure of Association</a:t>
            </a:r>
            <a:endParaRPr>
              <a:latin typeface="Georgia"/>
              <a:ea typeface="Georgia"/>
              <a:cs typeface="Georgia"/>
              <a:sym typeface="Georgi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0"/>
          <p:cNvSpPr/>
          <p:nvPr/>
        </p:nvSpPr>
        <p:spPr>
          <a:xfrm>
            <a:off x="5951600" y="3658325"/>
            <a:ext cx="3192300" cy="1233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0"/>
          <p:cNvSpPr txBox="1"/>
          <p:nvPr>
            <p:ph type="title"/>
          </p:nvPr>
        </p:nvSpPr>
        <p:spPr>
          <a:xfrm>
            <a:off x="83100" y="29000"/>
            <a:ext cx="89259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Risk-Ratio &amp; Magnitude of Confounding</a:t>
            </a:r>
            <a:endParaRPr>
              <a:latin typeface="Georgia"/>
              <a:ea typeface="Georgia"/>
              <a:cs typeface="Georgia"/>
              <a:sym typeface="Georgia"/>
            </a:endParaRPr>
          </a:p>
        </p:txBody>
      </p:sp>
      <p:sp>
        <p:nvSpPr>
          <p:cNvPr id="376" name="Google Shape;376;p4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77" name="Google Shape;377;p40"/>
          <p:cNvSpPr txBox="1"/>
          <p:nvPr/>
        </p:nvSpPr>
        <p:spPr>
          <a:xfrm>
            <a:off x="158450" y="703850"/>
            <a:ext cx="8414100" cy="25398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SzPts val="1500"/>
              <a:buFont typeface="Georgia"/>
              <a:buChar char="●"/>
            </a:pPr>
            <a:r>
              <a:rPr b="1" lang="en" sz="1500">
                <a:latin typeface="Georgia"/>
                <a:ea typeface="Georgia"/>
                <a:cs typeface="Georgia"/>
                <a:sym typeface="Georgia"/>
              </a:rPr>
              <a:t>Measure of Association (</a:t>
            </a:r>
            <a:r>
              <a:rPr lang="en" sz="1500">
                <a:latin typeface="Georgia"/>
                <a:ea typeface="Georgia"/>
                <a:cs typeface="Georgia"/>
                <a:sym typeface="Georgia"/>
              </a:rPr>
              <a:t>and or Risk Ratio) q</a:t>
            </a:r>
            <a:r>
              <a:rPr lang="en" sz="1500">
                <a:latin typeface="Georgia"/>
                <a:ea typeface="Georgia"/>
                <a:cs typeface="Georgia"/>
                <a:sym typeface="Georgia"/>
              </a:rPr>
              <a:t>uantifies the relationship between exposure (cause) and outcome (effect) among two groups.</a:t>
            </a:r>
            <a:endParaRPr sz="1500">
              <a:latin typeface="Georgia"/>
              <a:ea typeface="Georgia"/>
              <a:cs typeface="Georgia"/>
              <a:sym typeface="Georgia"/>
            </a:endParaRPr>
          </a:p>
          <a:p>
            <a:pPr indent="0" lvl="0" marL="457200" rtl="0" algn="l">
              <a:lnSpc>
                <a:spcPct val="115000"/>
              </a:lnSpc>
              <a:spcBef>
                <a:spcPts val="0"/>
              </a:spcBef>
              <a:spcAft>
                <a:spcPts val="0"/>
              </a:spcAft>
              <a:buNone/>
            </a:pPr>
            <a:r>
              <a:t/>
            </a:r>
            <a:endParaRPr sz="1500">
              <a:latin typeface="Georgia"/>
              <a:ea typeface="Georgia"/>
              <a:cs typeface="Georgia"/>
              <a:sym typeface="Georgia"/>
            </a:endParaRPr>
          </a:p>
          <a:p>
            <a:pPr indent="-323850" lvl="0" marL="457200" rtl="0" algn="l">
              <a:lnSpc>
                <a:spcPct val="115000"/>
              </a:lnSpc>
              <a:spcBef>
                <a:spcPts val="0"/>
              </a:spcBef>
              <a:spcAft>
                <a:spcPts val="0"/>
              </a:spcAft>
              <a:buSzPts val="1500"/>
              <a:buFont typeface="Georgia"/>
              <a:buChar char="●"/>
            </a:pPr>
            <a:r>
              <a:rPr b="1" lang="en" sz="1500">
                <a:latin typeface="Georgia"/>
                <a:ea typeface="Georgia"/>
                <a:cs typeface="Georgia"/>
                <a:sym typeface="Georgia"/>
              </a:rPr>
              <a:t>Risk Ratio</a:t>
            </a:r>
            <a:r>
              <a:rPr lang="en" sz="1500">
                <a:latin typeface="Georgia"/>
                <a:ea typeface="Georgia"/>
                <a:cs typeface="Georgia"/>
                <a:sym typeface="Georgia"/>
              </a:rPr>
              <a:t> compares the risk of a event in one group with the risk among another group. It is the ratio of the probability of an outcome in one group relative to another.</a:t>
            </a:r>
            <a:endParaRPr sz="1500">
              <a:latin typeface="Georgia"/>
              <a:ea typeface="Georgia"/>
              <a:cs typeface="Georgia"/>
              <a:sym typeface="Georgia"/>
            </a:endParaRPr>
          </a:p>
          <a:p>
            <a:pPr indent="0" lvl="0" marL="457200" rtl="0" algn="l">
              <a:lnSpc>
                <a:spcPct val="115000"/>
              </a:lnSpc>
              <a:spcBef>
                <a:spcPts val="0"/>
              </a:spcBef>
              <a:spcAft>
                <a:spcPts val="0"/>
              </a:spcAft>
              <a:buNone/>
            </a:pPr>
            <a:r>
              <a:t/>
            </a:r>
            <a:endParaRPr sz="1500">
              <a:latin typeface="Georgia"/>
              <a:ea typeface="Georgia"/>
              <a:cs typeface="Georgia"/>
              <a:sym typeface="Georgia"/>
            </a:endParaRPr>
          </a:p>
          <a:p>
            <a:pPr indent="-323850" lvl="0" marL="457200" rtl="0" algn="l">
              <a:lnSpc>
                <a:spcPct val="115000"/>
              </a:lnSpc>
              <a:spcBef>
                <a:spcPts val="0"/>
              </a:spcBef>
              <a:spcAft>
                <a:spcPts val="0"/>
              </a:spcAft>
              <a:buSzPts val="1500"/>
              <a:buFont typeface="Georgia"/>
              <a:buChar char="●"/>
            </a:pPr>
            <a:r>
              <a:rPr b="1" lang="en" sz="1500">
                <a:latin typeface="Georgia"/>
                <a:ea typeface="Georgia"/>
                <a:cs typeface="Georgia"/>
                <a:sym typeface="Georgia"/>
              </a:rPr>
              <a:t>Magnitude of Confounding</a:t>
            </a:r>
            <a:r>
              <a:rPr lang="en" sz="1500">
                <a:latin typeface="Georgia"/>
                <a:ea typeface="Georgia"/>
                <a:cs typeface="Georgia"/>
                <a:sym typeface="Georgia"/>
              </a:rPr>
              <a:t> is the percentage difference between the crude and adjusted </a:t>
            </a:r>
            <a:r>
              <a:rPr lang="en" sz="1500">
                <a:latin typeface="Georgia"/>
                <a:ea typeface="Georgia"/>
                <a:cs typeface="Georgia"/>
                <a:sym typeface="Georgia"/>
              </a:rPr>
              <a:t>measure</a:t>
            </a:r>
            <a:r>
              <a:rPr lang="en" sz="1500">
                <a:latin typeface="Georgia"/>
                <a:ea typeface="Georgia"/>
                <a:cs typeface="Georgia"/>
                <a:sym typeface="Georgia"/>
              </a:rPr>
              <a:t> of association for confounding.</a:t>
            </a:r>
            <a:endParaRPr sz="1500">
              <a:latin typeface="Georgia"/>
              <a:ea typeface="Georgia"/>
              <a:cs typeface="Georgia"/>
              <a:sym typeface="Georgia"/>
            </a:endParaRPr>
          </a:p>
          <a:p>
            <a:pPr indent="0" lvl="0" marL="0" rtl="0" algn="l">
              <a:lnSpc>
                <a:spcPct val="115000"/>
              </a:lnSpc>
              <a:spcBef>
                <a:spcPts val="0"/>
              </a:spcBef>
              <a:spcAft>
                <a:spcPts val="0"/>
              </a:spcAft>
              <a:buNone/>
            </a:pPr>
            <a:r>
              <a:t/>
            </a:r>
            <a:endParaRPr sz="1500">
              <a:latin typeface="Georgia"/>
              <a:ea typeface="Georgia"/>
              <a:cs typeface="Georgia"/>
              <a:sym typeface="Georgia"/>
            </a:endParaRPr>
          </a:p>
        </p:txBody>
      </p:sp>
      <p:pic>
        <p:nvPicPr>
          <p:cNvPr id="378" name="Google Shape;378;p40"/>
          <p:cNvPicPr preferRelativeResize="0"/>
          <p:nvPr/>
        </p:nvPicPr>
        <p:blipFill>
          <a:blip r:embed="rId3">
            <a:alphaModFix/>
          </a:blip>
          <a:stretch>
            <a:fillRect/>
          </a:stretch>
        </p:blipFill>
        <p:spPr>
          <a:xfrm>
            <a:off x="6437950" y="3063275"/>
            <a:ext cx="2505675" cy="969625"/>
          </a:xfrm>
          <a:prstGeom prst="rect">
            <a:avLst/>
          </a:prstGeom>
          <a:noFill/>
          <a:ln>
            <a:noFill/>
          </a:ln>
        </p:spPr>
      </p:pic>
      <p:pic>
        <p:nvPicPr>
          <p:cNvPr id="379" name="Google Shape;379;p40"/>
          <p:cNvPicPr preferRelativeResize="0"/>
          <p:nvPr/>
        </p:nvPicPr>
        <p:blipFill>
          <a:blip r:embed="rId4">
            <a:alphaModFix/>
          </a:blip>
          <a:stretch>
            <a:fillRect/>
          </a:stretch>
        </p:blipFill>
        <p:spPr>
          <a:xfrm>
            <a:off x="2372287" y="3192026"/>
            <a:ext cx="3560724" cy="712125"/>
          </a:xfrm>
          <a:prstGeom prst="rect">
            <a:avLst/>
          </a:prstGeom>
          <a:noFill/>
          <a:ln>
            <a:noFill/>
          </a:ln>
        </p:spPr>
      </p:pic>
      <p:pic>
        <p:nvPicPr>
          <p:cNvPr id="380" name="Google Shape;380;p40"/>
          <p:cNvPicPr preferRelativeResize="0"/>
          <p:nvPr/>
        </p:nvPicPr>
        <p:blipFill>
          <a:blip r:embed="rId5">
            <a:alphaModFix/>
          </a:blip>
          <a:stretch>
            <a:fillRect/>
          </a:stretch>
        </p:blipFill>
        <p:spPr>
          <a:xfrm>
            <a:off x="1144137" y="4294965"/>
            <a:ext cx="6855726" cy="455260"/>
          </a:xfrm>
          <a:prstGeom prst="rect">
            <a:avLst/>
          </a:prstGeom>
          <a:noFill/>
          <a:ln>
            <a:noFill/>
          </a:ln>
        </p:spPr>
      </p:pic>
      <p:pic>
        <p:nvPicPr>
          <p:cNvPr id="381" name="Google Shape;381;p40"/>
          <p:cNvPicPr preferRelativeResize="0"/>
          <p:nvPr/>
        </p:nvPicPr>
        <p:blipFill>
          <a:blip r:embed="rId6">
            <a:alphaModFix/>
          </a:blip>
          <a:stretch>
            <a:fillRect/>
          </a:stretch>
        </p:blipFill>
        <p:spPr>
          <a:xfrm>
            <a:off x="334275" y="3089474"/>
            <a:ext cx="1467575" cy="9172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1"/>
          <p:cNvSpPr/>
          <p:nvPr/>
        </p:nvSpPr>
        <p:spPr>
          <a:xfrm>
            <a:off x="5951600" y="3658325"/>
            <a:ext cx="3192300" cy="1233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1"/>
          <p:cNvSpPr txBox="1"/>
          <p:nvPr>
            <p:ph type="title"/>
          </p:nvPr>
        </p:nvSpPr>
        <p:spPr>
          <a:xfrm>
            <a:off x="54125" y="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Crude &amp; Strata-Specific RR for Age</a:t>
            </a:r>
            <a:endParaRPr>
              <a:latin typeface="Georgia"/>
              <a:ea typeface="Georgia"/>
              <a:cs typeface="Georgia"/>
              <a:sym typeface="Georgia"/>
            </a:endParaRPr>
          </a:p>
        </p:txBody>
      </p:sp>
      <p:sp>
        <p:nvSpPr>
          <p:cNvPr id="388" name="Google Shape;388;p4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89" name="Google Shape;389;p41"/>
          <p:cNvPicPr preferRelativeResize="0"/>
          <p:nvPr/>
        </p:nvPicPr>
        <p:blipFill>
          <a:blip r:embed="rId3">
            <a:alphaModFix/>
          </a:blip>
          <a:stretch>
            <a:fillRect/>
          </a:stretch>
        </p:blipFill>
        <p:spPr>
          <a:xfrm>
            <a:off x="5000825" y="3251300"/>
            <a:ext cx="3999951" cy="1397750"/>
          </a:xfrm>
          <a:prstGeom prst="rect">
            <a:avLst/>
          </a:prstGeom>
          <a:noFill/>
          <a:ln>
            <a:noFill/>
          </a:ln>
        </p:spPr>
      </p:pic>
      <p:pic>
        <p:nvPicPr>
          <p:cNvPr id="390" name="Google Shape;390;p41"/>
          <p:cNvPicPr preferRelativeResize="0"/>
          <p:nvPr/>
        </p:nvPicPr>
        <p:blipFill>
          <a:blip r:embed="rId4">
            <a:alphaModFix/>
          </a:blip>
          <a:stretch>
            <a:fillRect/>
          </a:stretch>
        </p:blipFill>
        <p:spPr>
          <a:xfrm>
            <a:off x="163000" y="3251300"/>
            <a:ext cx="4323574" cy="1348950"/>
          </a:xfrm>
          <a:prstGeom prst="rect">
            <a:avLst/>
          </a:prstGeom>
          <a:noFill/>
          <a:ln>
            <a:noFill/>
          </a:ln>
        </p:spPr>
      </p:pic>
      <p:graphicFrame>
        <p:nvGraphicFramePr>
          <p:cNvPr id="391" name="Google Shape;391;p41"/>
          <p:cNvGraphicFramePr/>
          <p:nvPr/>
        </p:nvGraphicFramePr>
        <p:xfrm>
          <a:off x="5868850" y="620275"/>
          <a:ext cx="3000000" cy="3000000"/>
        </p:xfrm>
        <a:graphic>
          <a:graphicData uri="http://schemas.openxmlformats.org/drawingml/2006/table">
            <a:tbl>
              <a:tblPr>
                <a:noFill/>
                <a:tableStyleId>{347E6FE9-F32D-4D48-B034-42AAA11E5B42}</a:tableStyleId>
              </a:tblPr>
              <a:tblGrid>
                <a:gridCol w="1424500"/>
                <a:gridCol w="1398775"/>
              </a:tblGrid>
              <a:tr h="396200">
                <a:tc>
                  <a:txBody>
                    <a:bodyPr/>
                    <a:lstStyle/>
                    <a:p>
                      <a:pPr indent="0" lvl="0" marL="0" rtl="0" algn="ctr">
                        <a:spcBef>
                          <a:spcPts val="0"/>
                        </a:spcBef>
                        <a:spcAft>
                          <a:spcPts val="0"/>
                        </a:spcAft>
                        <a:buNone/>
                      </a:pPr>
                      <a:r>
                        <a:rPr lang="en">
                          <a:solidFill>
                            <a:schemeClr val="lt1"/>
                          </a:solidFill>
                          <a:latin typeface="Georgia"/>
                          <a:ea typeface="Georgia"/>
                          <a:cs typeface="Georgia"/>
                          <a:sym typeface="Georgia"/>
                        </a:rPr>
                        <a:t>Strata</a:t>
                      </a:r>
                      <a:endParaRPr>
                        <a:solidFill>
                          <a:schemeClr val="lt1"/>
                        </a:solidFill>
                        <a:latin typeface="Georgia"/>
                        <a:ea typeface="Georgia"/>
                        <a:cs typeface="Georgia"/>
                        <a:sym typeface="Georg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lt1"/>
                          </a:solidFill>
                          <a:latin typeface="Georgia"/>
                          <a:ea typeface="Georgia"/>
                          <a:cs typeface="Georgia"/>
                          <a:sym typeface="Georgia"/>
                        </a:rPr>
                        <a:t>Risk Ratio</a:t>
                      </a:r>
                      <a:endParaRPr>
                        <a:solidFill>
                          <a:schemeClr val="lt1"/>
                        </a:solidFill>
                        <a:latin typeface="Georgia"/>
                        <a:ea typeface="Georgia"/>
                        <a:cs typeface="Georgia"/>
                        <a:sym typeface="Georg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467625">
                <a:tc>
                  <a:txBody>
                    <a:bodyPr/>
                    <a:lstStyle/>
                    <a:p>
                      <a:pPr indent="0" lvl="0" marL="0" rtl="0" algn="ctr">
                        <a:spcBef>
                          <a:spcPts val="0"/>
                        </a:spcBef>
                        <a:spcAft>
                          <a:spcPts val="0"/>
                        </a:spcAft>
                        <a:buNone/>
                      </a:pPr>
                      <a:r>
                        <a:rPr lang="en">
                          <a:latin typeface="Georgia"/>
                          <a:ea typeface="Georgia"/>
                          <a:cs typeface="Georgia"/>
                          <a:sym typeface="Georgia"/>
                        </a:rPr>
                        <a:t>Crude</a:t>
                      </a:r>
                      <a:endParaRPr>
                        <a:latin typeface="Georgia"/>
                        <a:ea typeface="Georgia"/>
                        <a:cs typeface="Georgia"/>
                        <a:sym typeface="Georg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latin typeface="Georgia"/>
                          <a:ea typeface="Georgia"/>
                          <a:cs typeface="Georgia"/>
                          <a:sym typeface="Georgia"/>
                        </a:rPr>
                        <a:t>1.09</a:t>
                      </a:r>
                      <a:endParaRPr>
                        <a:latin typeface="Georgia"/>
                        <a:ea typeface="Georgia"/>
                        <a:cs typeface="Georgia"/>
                        <a:sym typeface="Georg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67625">
                <a:tc>
                  <a:txBody>
                    <a:bodyPr/>
                    <a:lstStyle/>
                    <a:p>
                      <a:pPr indent="0" lvl="0" marL="0" rtl="0" algn="ctr">
                        <a:spcBef>
                          <a:spcPts val="0"/>
                        </a:spcBef>
                        <a:spcAft>
                          <a:spcPts val="0"/>
                        </a:spcAft>
                        <a:buNone/>
                      </a:pPr>
                      <a:r>
                        <a:rPr lang="en">
                          <a:latin typeface="Georgia"/>
                          <a:ea typeface="Georgia"/>
                          <a:cs typeface="Georgia"/>
                          <a:sym typeface="Georgia"/>
                        </a:rPr>
                        <a:t>Young (&lt;50)</a:t>
                      </a:r>
                      <a:endParaRPr>
                        <a:latin typeface="Georgia"/>
                        <a:ea typeface="Georgia"/>
                        <a:cs typeface="Georgia"/>
                        <a:sym typeface="Georg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latin typeface="Georgia"/>
                          <a:ea typeface="Georgia"/>
                          <a:cs typeface="Georgia"/>
                          <a:sym typeface="Georgia"/>
                        </a:rPr>
                        <a:t>1.75</a:t>
                      </a:r>
                      <a:endParaRPr>
                        <a:latin typeface="Georgia"/>
                        <a:ea typeface="Georgia"/>
                        <a:cs typeface="Georgia"/>
                        <a:sym typeface="Georg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67625">
                <a:tc>
                  <a:txBody>
                    <a:bodyPr/>
                    <a:lstStyle/>
                    <a:p>
                      <a:pPr indent="0" lvl="0" marL="0" rtl="0" algn="ctr">
                        <a:spcBef>
                          <a:spcPts val="0"/>
                        </a:spcBef>
                        <a:spcAft>
                          <a:spcPts val="0"/>
                        </a:spcAft>
                        <a:buNone/>
                      </a:pPr>
                      <a:r>
                        <a:rPr lang="en">
                          <a:latin typeface="Georgia"/>
                          <a:ea typeface="Georgia"/>
                          <a:cs typeface="Georgia"/>
                          <a:sym typeface="Georgia"/>
                        </a:rPr>
                        <a:t>Old (&gt;= 50)</a:t>
                      </a:r>
                      <a:endParaRPr>
                        <a:latin typeface="Georgia"/>
                        <a:ea typeface="Georgia"/>
                        <a:cs typeface="Georgia"/>
                        <a:sym typeface="Georg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latin typeface="Georgia"/>
                          <a:ea typeface="Georgia"/>
                          <a:cs typeface="Georgia"/>
                          <a:sym typeface="Georgia"/>
                        </a:rPr>
                        <a:t>1.22</a:t>
                      </a:r>
                      <a:endParaRPr>
                        <a:latin typeface="Georgia"/>
                        <a:ea typeface="Georgia"/>
                        <a:cs typeface="Georgia"/>
                        <a:sym typeface="Georg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392" name="Google Shape;392;p41"/>
          <p:cNvPicPr preferRelativeResize="0"/>
          <p:nvPr/>
        </p:nvPicPr>
        <p:blipFill>
          <a:blip r:embed="rId5">
            <a:alphaModFix/>
          </a:blip>
          <a:stretch>
            <a:fillRect/>
          </a:stretch>
        </p:blipFill>
        <p:spPr>
          <a:xfrm>
            <a:off x="54125" y="832324"/>
            <a:ext cx="4117087" cy="1510838"/>
          </a:xfrm>
          <a:prstGeom prst="rect">
            <a:avLst/>
          </a:prstGeom>
          <a:noFill/>
          <a:ln>
            <a:noFill/>
          </a:ln>
        </p:spPr>
      </p:pic>
      <p:cxnSp>
        <p:nvCxnSpPr>
          <p:cNvPr id="393" name="Google Shape;393;p41"/>
          <p:cNvCxnSpPr>
            <a:stCxn id="389" idx="0"/>
          </p:cNvCxnSpPr>
          <p:nvPr/>
        </p:nvCxnSpPr>
        <p:spPr>
          <a:xfrm flipH="1" rot="10800000">
            <a:off x="7000801" y="2437700"/>
            <a:ext cx="7500" cy="813600"/>
          </a:xfrm>
          <a:prstGeom prst="straightConnector1">
            <a:avLst/>
          </a:prstGeom>
          <a:noFill/>
          <a:ln cap="flat" cmpd="sng" w="28575">
            <a:solidFill>
              <a:schemeClr val="dk2"/>
            </a:solidFill>
            <a:prstDash val="solid"/>
            <a:round/>
            <a:headEnd len="med" w="med" type="none"/>
            <a:tailEnd len="med" w="med" type="triangle"/>
          </a:ln>
        </p:spPr>
      </p:cxnSp>
      <p:cxnSp>
        <p:nvCxnSpPr>
          <p:cNvPr id="394" name="Google Shape;394;p41"/>
          <p:cNvCxnSpPr/>
          <p:nvPr/>
        </p:nvCxnSpPr>
        <p:spPr>
          <a:xfrm flipH="1" rot="10800000">
            <a:off x="4180625" y="1267475"/>
            <a:ext cx="1645500" cy="12300"/>
          </a:xfrm>
          <a:prstGeom prst="straightConnector1">
            <a:avLst/>
          </a:prstGeom>
          <a:noFill/>
          <a:ln cap="flat" cmpd="sng" w="28575">
            <a:solidFill>
              <a:schemeClr val="dk2"/>
            </a:solidFill>
            <a:prstDash val="solid"/>
            <a:round/>
            <a:headEnd len="med" w="med" type="none"/>
            <a:tailEnd len="med" w="med" type="triangle"/>
          </a:ln>
        </p:spPr>
      </p:cxnSp>
      <p:cxnSp>
        <p:nvCxnSpPr>
          <p:cNvPr id="395" name="Google Shape;395;p41"/>
          <p:cNvCxnSpPr/>
          <p:nvPr/>
        </p:nvCxnSpPr>
        <p:spPr>
          <a:xfrm flipH="1">
            <a:off x="4144175" y="1736350"/>
            <a:ext cx="1676400" cy="1116000"/>
          </a:xfrm>
          <a:prstGeom prst="bentConnector3">
            <a:avLst>
              <a:gd fmla="val 50000" name="adj1"/>
            </a:avLst>
          </a:prstGeom>
          <a:noFill/>
          <a:ln cap="flat" cmpd="sng" w="28575">
            <a:solidFill>
              <a:schemeClr val="dk2"/>
            </a:solidFill>
            <a:prstDash val="solid"/>
            <a:round/>
            <a:headEnd len="med" w="med" type="triangle"/>
            <a:tailEnd len="med" w="med" type="none"/>
          </a:ln>
        </p:spPr>
      </p:cxnSp>
      <p:cxnSp>
        <p:nvCxnSpPr>
          <p:cNvPr id="396" name="Google Shape;396;p41"/>
          <p:cNvCxnSpPr/>
          <p:nvPr/>
        </p:nvCxnSpPr>
        <p:spPr>
          <a:xfrm flipH="1" rot="10800000">
            <a:off x="2265875" y="2852150"/>
            <a:ext cx="1878300" cy="404100"/>
          </a:xfrm>
          <a:prstGeom prst="bentConnector3">
            <a:avLst>
              <a:gd fmla="val -431" name="adj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5"/>
          <p:cNvSpPr/>
          <p:nvPr/>
        </p:nvSpPr>
        <p:spPr>
          <a:xfrm>
            <a:off x="5951600" y="3658325"/>
            <a:ext cx="3192300" cy="1233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What do we mean by TenYearCHD?</a:t>
            </a:r>
            <a:endParaRPr>
              <a:latin typeface="Georgia"/>
              <a:ea typeface="Georgia"/>
              <a:cs typeface="Georgia"/>
              <a:sym typeface="Georgia"/>
            </a:endParaRPr>
          </a:p>
        </p:txBody>
      </p:sp>
      <p:sp>
        <p:nvSpPr>
          <p:cNvPr id="107" name="Google Shape;107;p15"/>
          <p:cNvSpPr txBox="1"/>
          <p:nvPr>
            <p:ph idx="1" type="body"/>
          </p:nvPr>
        </p:nvSpPr>
        <p:spPr>
          <a:xfrm>
            <a:off x="311700" y="1165000"/>
            <a:ext cx="8520600" cy="33390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lang="en" sz="1700" u="sng">
                <a:latin typeface="Georgia"/>
                <a:ea typeface="Georgia"/>
                <a:cs typeface="Georgia"/>
                <a:sym typeface="Georgia"/>
              </a:rPr>
              <a:t>Definition</a:t>
            </a:r>
            <a:r>
              <a:rPr lang="en" sz="1700" u="sng">
                <a:latin typeface="Georgia"/>
                <a:ea typeface="Georgia"/>
                <a:cs typeface="Georgia"/>
                <a:sym typeface="Georgia"/>
              </a:rPr>
              <a:t> </a:t>
            </a:r>
            <a:endParaRPr sz="1700" u="sng">
              <a:latin typeface="Georgia"/>
              <a:ea typeface="Georgia"/>
              <a:cs typeface="Georgia"/>
              <a:sym typeface="Georgia"/>
            </a:endParaRPr>
          </a:p>
          <a:p>
            <a:pPr indent="0" lvl="0" marL="0" rtl="0" algn="ctr">
              <a:lnSpc>
                <a:spcPct val="100000"/>
              </a:lnSpc>
              <a:spcBef>
                <a:spcPts val="1200"/>
              </a:spcBef>
              <a:spcAft>
                <a:spcPts val="0"/>
              </a:spcAft>
              <a:buNone/>
            </a:pPr>
            <a:r>
              <a:rPr lang="en" sz="1700">
                <a:latin typeface="Georgia"/>
                <a:ea typeface="Georgia"/>
                <a:cs typeface="Georgia"/>
                <a:sym typeface="Georgia"/>
              </a:rPr>
              <a:t>The potential risk to contract Coronary Heart disease within a ten year time frame</a:t>
            </a:r>
            <a:endParaRPr sz="1700">
              <a:latin typeface="Georgia"/>
              <a:ea typeface="Georgia"/>
              <a:cs typeface="Georgia"/>
              <a:sym typeface="Georgia"/>
            </a:endParaRPr>
          </a:p>
          <a:p>
            <a:pPr indent="0" lvl="0" marL="0" rtl="0" algn="l">
              <a:lnSpc>
                <a:spcPct val="100000"/>
              </a:lnSpc>
              <a:spcBef>
                <a:spcPts val="1200"/>
              </a:spcBef>
              <a:spcAft>
                <a:spcPts val="0"/>
              </a:spcAft>
              <a:buNone/>
            </a:pPr>
            <a:r>
              <a:t/>
            </a:r>
            <a:endParaRPr sz="1300">
              <a:latin typeface="Georgia"/>
              <a:ea typeface="Georgia"/>
              <a:cs typeface="Georgia"/>
              <a:sym typeface="Georgia"/>
            </a:endParaRPr>
          </a:p>
          <a:p>
            <a:pPr indent="0" lvl="0" marL="0" rtl="0" algn="ctr">
              <a:lnSpc>
                <a:spcPct val="100000"/>
              </a:lnSpc>
              <a:spcBef>
                <a:spcPts val="1200"/>
              </a:spcBef>
              <a:spcAft>
                <a:spcPts val="0"/>
              </a:spcAft>
              <a:buNone/>
            </a:pPr>
            <a:r>
              <a:rPr lang="en" sz="1700" u="sng">
                <a:latin typeface="Georgia"/>
                <a:ea typeface="Georgia"/>
                <a:cs typeface="Georgia"/>
                <a:sym typeface="Georgia"/>
              </a:rPr>
              <a:t>Representation in Dataset</a:t>
            </a:r>
            <a:endParaRPr sz="1700" u="sng">
              <a:latin typeface="Georgia"/>
              <a:ea typeface="Georgia"/>
              <a:cs typeface="Georgia"/>
              <a:sym typeface="Georgia"/>
            </a:endParaRPr>
          </a:p>
          <a:p>
            <a:pPr indent="0" lvl="0" marL="0" rtl="0" algn="ctr">
              <a:lnSpc>
                <a:spcPct val="100000"/>
              </a:lnSpc>
              <a:spcBef>
                <a:spcPts val="1200"/>
              </a:spcBef>
              <a:spcAft>
                <a:spcPts val="1200"/>
              </a:spcAft>
              <a:buNone/>
            </a:pPr>
            <a:r>
              <a:rPr lang="en" sz="1700">
                <a:latin typeface="Georgia"/>
                <a:ea typeface="Georgia"/>
                <a:cs typeface="Georgia"/>
                <a:sym typeface="Georgia"/>
              </a:rPr>
              <a:t>TenYearCHD is a random, binary variable. Therefore, An individual either has risk (1) or does not (0) . </a:t>
            </a:r>
            <a:r>
              <a:rPr lang="en" sz="1700">
                <a:latin typeface="Georgia"/>
                <a:ea typeface="Georgia"/>
                <a:cs typeface="Georgia"/>
                <a:sym typeface="Georgia"/>
              </a:rPr>
              <a:t>Understanding</a:t>
            </a:r>
            <a:r>
              <a:rPr lang="en" sz="1700">
                <a:latin typeface="Georgia"/>
                <a:ea typeface="Georgia"/>
                <a:cs typeface="Georgia"/>
                <a:sym typeface="Georgia"/>
              </a:rPr>
              <a:t> this is crucial to the prediction of the Regression Model.</a:t>
            </a:r>
            <a:endParaRPr sz="1700">
              <a:latin typeface="Georgia"/>
              <a:ea typeface="Georgia"/>
              <a:cs typeface="Georgia"/>
              <a:sym typeface="Georgia"/>
            </a:endParaRPr>
          </a:p>
        </p:txBody>
      </p:sp>
      <p:sp>
        <p:nvSpPr>
          <p:cNvPr id="108" name="Google Shape;108;p1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2"/>
          <p:cNvSpPr/>
          <p:nvPr/>
        </p:nvSpPr>
        <p:spPr>
          <a:xfrm>
            <a:off x="5951600" y="3658325"/>
            <a:ext cx="3192300" cy="1233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03" name="Google Shape;403;p42"/>
          <p:cNvSpPr txBox="1"/>
          <p:nvPr>
            <p:ph type="title"/>
          </p:nvPr>
        </p:nvSpPr>
        <p:spPr>
          <a:xfrm>
            <a:off x="54125" y="0"/>
            <a:ext cx="8520600" cy="60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600">
                <a:latin typeface="Georgia"/>
                <a:ea typeface="Georgia"/>
                <a:cs typeface="Georgia"/>
                <a:sym typeface="Georgia"/>
              </a:rPr>
              <a:t>Adjusted Risk Ratio &amp; Magnitude of Confounding (Age)</a:t>
            </a:r>
            <a:endParaRPr sz="2600">
              <a:latin typeface="Georgia"/>
              <a:ea typeface="Georgia"/>
              <a:cs typeface="Georgia"/>
              <a:sym typeface="Georgia"/>
            </a:endParaRPr>
          </a:p>
        </p:txBody>
      </p:sp>
      <p:sp>
        <p:nvSpPr>
          <p:cNvPr id="404" name="Google Shape;404;p42"/>
          <p:cNvSpPr txBox="1"/>
          <p:nvPr/>
        </p:nvSpPr>
        <p:spPr>
          <a:xfrm>
            <a:off x="158450" y="627650"/>
            <a:ext cx="8414100" cy="1800900"/>
          </a:xfrm>
          <a:prstGeom prst="rect">
            <a:avLst/>
          </a:prstGeom>
          <a:noFill/>
          <a:ln>
            <a:noFill/>
          </a:ln>
        </p:spPr>
        <p:txBody>
          <a:bodyPr anchorCtr="0" anchor="t" bIns="91425" lIns="91425" spcFirstLastPara="1" rIns="91425" wrap="square" tIns="91425">
            <a:spAutoFit/>
          </a:bodyPr>
          <a:lstStyle/>
          <a:p>
            <a:pPr indent="-323850" lvl="0" marL="457200" rtl="0" algn="l">
              <a:lnSpc>
                <a:spcPct val="200000"/>
              </a:lnSpc>
              <a:spcBef>
                <a:spcPts val="0"/>
              </a:spcBef>
              <a:spcAft>
                <a:spcPts val="0"/>
              </a:spcAft>
              <a:buSzPts val="1500"/>
              <a:buFont typeface="Georgia"/>
              <a:buChar char="●"/>
            </a:pPr>
            <a:r>
              <a:rPr lang="en" sz="1500">
                <a:latin typeface="Georgia"/>
                <a:ea typeface="Georgia"/>
                <a:cs typeface="Georgia"/>
                <a:sym typeface="Georgia"/>
              </a:rPr>
              <a:t>The </a:t>
            </a:r>
            <a:r>
              <a:rPr lang="en" sz="1500">
                <a:latin typeface="Georgia"/>
                <a:ea typeface="Georgia"/>
                <a:cs typeface="Georgia"/>
                <a:sym typeface="Georgia"/>
              </a:rPr>
              <a:t>adjusted</a:t>
            </a:r>
            <a:r>
              <a:rPr lang="en" sz="1500">
                <a:latin typeface="Georgia"/>
                <a:ea typeface="Georgia"/>
                <a:cs typeface="Georgia"/>
                <a:sym typeface="Georgia"/>
              </a:rPr>
              <a:t> Risk Ratio is derived from the Cochran-Mantel-Haenszel Formula</a:t>
            </a:r>
            <a:endParaRPr sz="1500">
              <a:latin typeface="Georgia"/>
              <a:ea typeface="Georgia"/>
              <a:cs typeface="Georgia"/>
              <a:sym typeface="Georgia"/>
            </a:endParaRPr>
          </a:p>
          <a:p>
            <a:pPr indent="-323850" lvl="0" marL="457200" rtl="0" algn="l">
              <a:lnSpc>
                <a:spcPct val="200000"/>
              </a:lnSpc>
              <a:spcBef>
                <a:spcPts val="0"/>
              </a:spcBef>
              <a:spcAft>
                <a:spcPts val="0"/>
              </a:spcAft>
              <a:buSzPts val="1500"/>
              <a:buFont typeface="Georgia"/>
              <a:buChar char="●"/>
            </a:pPr>
            <a:r>
              <a:rPr lang="en" sz="1500">
                <a:latin typeface="Georgia"/>
                <a:ea typeface="Georgia"/>
                <a:cs typeface="Georgia"/>
                <a:sym typeface="Georgia"/>
              </a:rPr>
              <a:t>The Cochran-Mantel-Haenszel is a technique that generate an estimate of an association between an exposure and an outcome after </a:t>
            </a:r>
            <a:r>
              <a:rPr lang="en" sz="1500">
                <a:latin typeface="Georgia"/>
                <a:ea typeface="Georgia"/>
                <a:cs typeface="Georgia"/>
                <a:sym typeface="Georgia"/>
              </a:rPr>
              <a:t>adjusting for or taking into account confounding.</a:t>
            </a:r>
            <a:endParaRPr sz="1500">
              <a:latin typeface="Georgia"/>
              <a:ea typeface="Georgia"/>
              <a:cs typeface="Georgia"/>
              <a:sym typeface="Georgia"/>
            </a:endParaRPr>
          </a:p>
          <a:p>
            <a:pPr indent="-323850" lvl="0" marL="457200" rtl="0" algn="l">
              <a:lnSpc>
                <a:spcPct val="200000"/>
              </a:lnSpc>
              <a:spcBef>
                <a:spcPts val="0"/>
              </a:spcBef>
              <a:spcAft>
                <a:spcPts val="0"/>
              </a:spcAft>
              <a:buSzPts val="1500"/>
              <a:buFont typeface="Georgia"/>
              <a:buChar char="●"/>
            </a:pPr>
            <a:r>
              <a:rPr lang="en" sz="1500">
                <a:latin typeface="Georgia"/>
                <a:ea typeface="Georgia"/>
                <a:cs typeface="Georgia"/>
                <a:sym typeface="Georgia"/>
              </a:rPr>
              <a:t>In simpler term, it is the weighted averages of of the stratum-specific estimates</a:t>
            </a:r>
            <a:endParaRPr sz="1500">
              <a:latin typeface="Georgia"/>
              <a:ea typeface="Georgia"/>
              <a:cs typeface="Georgia"/>
              <a:sym typeface="Georgia"/>
            </a:endParaRPr>
          </a:p>
        </p:txBody>
      </p:sp>
      <p:pic>
        <p:nvPicPr>
          <p:cNvPr id="405" name="Google Shape;405;p42"/>
          <p:cNvPicPr preferRelativeResize="0"/>
          <p:nvPr/>
        </p:nvPicPr>
        <p:blipFill>
          <a:blip r:embed="rId3">
            <a:alphaModFix/>
          </a:blip>
          <a:stretch>
            <a:fillRect/>
          </a:stretch>
        </p:blipFill>
        <p:spPr>
          <a:xfrm>
            <a:off x="790013" y="2448175"/>
            <a:ext cx="7150973" cy="1190525"/>
          </a:xfrm>
          <a:prstGeom prst="rect">
            <a:avLst/>
          </a:prstGeom>
          <a:noFill/>
          <a:ln>
            <a:noFill/>
          </a:ln>
        </p:spPr>
      </p:pic>
      <p:pic>
        <p:nvPicPr>
          <p:cNvPr id="406" name="Google Shape;406;p42"/>
          <p:cNvPicPr preferRelativeResize="0"/>
          <p:nvPr/>
        </p:nvPicPr>
        <p:blipFill>
          <a:blip r:embed="rId4">
            <a:alphaModFix/>
          </a:blip>
          <a:stretch>
            <a:fillRect/>
          </a:stretch>
        </p:blipFill>
        <p:spPr>
          <a:xfrm>
            <a:off x="878075" y="3638710"/>
            <a:ext cx="6974827" cy="82034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3"/>
          <p:cNvSpPr/>
          <p:nvPr/>
        </p:nvSpPr>
        <p:spPr>
          <a:xfrm>
            <a:off x="5951600" y="3658325"/>
            <a:ext cx="3192300" cy="1233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3"/>
          <p:cNvSpPr txBox="1"/>
          <p:nvPr>
            <p:ph type="title"/>
          </p:nvPr>
        </p:nvSpPr>
        <p:spPr>
          <a:xfrm>
            <a:off x="246725" y="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Crude &amp; Strata Specific RR for Gender</a:t>
            </a:r>
            <a:endParaRPr>
              <a:latin typeface="Georgia"/>
              <a:ea typeface="Georgia"/>
              <a:cs typeface="Georgia"/>
              <a:sym typeface="Georgia"/>
            </a:endParaRPr>
          </a:p>
        </p:txBody>
      </p:sp>
      <p:sp>
        <p:nvSpPr>
          <p:cNvPr id="413" name="Google Shape;413;p4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14" name="Google Shape;414;p43"/>
          <p:cNvPicPr preferRelativeResize="0"/>
          <p:nvPr/>
        </p:nvPicPr>
        <p:blipFill>
          <a:blip r:embed="rId3">
            <a:alphaModFix/>
          </a:blip>
          <a:stretch>
            <a:fillRect/>
          </a:stretch>
        </p:blipFill>
        <p:spPr>
          <a:xfrm>
            <a:off x="292375" y="3256250"/>
            <a:ext cx="4133051" cy="1190475"/>
          </a:xfrm>
          <a:prstGeom prst="rect">
            <a:avLst/>
          </a:prstGeom>
          <a:noFill/>
          <a:ln>
            <a:noFill/>
          </a:ln>
        </p:spPr>
      </p:pic>
      <p:pic>
        <p:nvPicPr>
          <p:cNvPr id="415" name="Google Shape;415;p43"/>
          <p:cNvPicPr preferRelativeResize="0"/>
          <p:nvPr/>
        </p:nvPicPr>
        <p:blipFill>
          <a:blip r:embed="rId4">
            <a:alphaModFix/>
          </a:blip>
          <a:stretch>
            <a:fillRect/>
          </a:stretch>
        </p:blipFill>
        <p:spPr>
          <a:xfrm>
            <a:off x="4725275" y="3312674"/>
            <a:ext cx="4283850" cy="1077636"/>
          </a:xfrm>
          <a:prstGeom prst="rect">
            <a:avLst/>
          </a:prstGeom>
          <a:noFill/>
          <a:ln>
            <a:noFill/>
          </a:ln>
        </p:spPr>
      </p:pic>
      <p:graphicFrame>
        <p:nvGraphicFramePr>
          <p:cNvPr id="416" name="Google Shape;416;p43"/>
          <p:cNvGraphicFramePr/>
          <p:nvPr/>
        </p:nvGraphicFramePr>
        <p:xfrm>
          <a:off x="5868850" y="620275"/>
          <a:ext cx="3000000" cy="3000000"/>
        </p:xfrm>
        <a:graphic>
          <a:graphicData uri="http://schemas.openxmlformats.org/drawingml/2006/table">
            <a:tbl>
              <a:tblPr>
                <a:noFill/>
                <a:tableStyleId>{347E6FE9-F32D-4D48-B034-42AAA11E5B42}</a:tableStyleId>
              </a:tblPr>
              <a:tblGrid>
                <a:gridCol w="1424500"/>
                <a:gridCol w="1398775"/>
              </a:tblGrid>
              <a:tr h="396200">
                <a:tc>
                  <a:txBody>
                    <a:bodyPr/>
                    <a:lstStyle/>
                    <a:p>
                      <a:pPr indent="0" lvl="0" marL="0" rtl="0" algn="ctr">
                        <a:spcBef>
                          <a:spcPts val="0"/>
                        </a:spcBef>
                        <a:spcAft>
                          <a:spcPts val="0"/>
                        </a:spcAft>
                        <a:buNone/>
                      </a:pPr>
                      <a:r>
                        <a:rPr lang="en">
                          <a:solidFill>
                            <a:schemeClr val="lt1"/>
                          </a:solidFill>
                          <a:latin typeface="Georgia"/>
                          <a:ea typeface="Georgia"/>
                          <a:cs typeface="Georgia"/>
                          <a:sym typeface="Georgia"/>
                        </a:rPr>
                        <a:t>Strata</a:t>
                      </a:r>
                      <a:endParaRPr>
                        <a:solidFill>
                          <a:schemeClr val="lt1"/>
                        </a:solidFill>
                        <a:latin typeface="Georgia"/>
                        <a:ea typeface="Georgia"/>
                        <a:cs typeface="Georgia"/>
                        <a:sym typeface="Georg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chemeClr val="lt1"/>
                          </a:solidFill>
                          <a:latin typeface="Georgia"/>
                          <a:ea typeface="Georgia"/>
                          <a:cs typeface="Georgia"/>
                          <a:sym typeface="Georgia"/>
                        </a:rPr>
                        <a:t>Risk Ratio</a:t>
                      </a:r>
                      <a:endParaRPr>
                        <a:solidFill>
                          <a:schemeClr val="lt1"/>
                        </a:solidFill>
                        <a:latin typeface="Georgia"/>
                        <a:ea typeface="Georgia"/>
                        <a:cs typeface="Georgia"/>
                        <a:sym typeface="Georg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2"/>
                    </a:solidFill>
                  </a:tcPr>
                </a:tc>
              </a:tr>
              <a:tr h="467625">
                <a:tc>
                  <a:txBody>
                    <a:bodyPr/>
                    <a:lstStyle/>
                    <a:p>
                      <a:pPr indent="0" lvl="0" marL="0" rtl="0" algn="ctr">
                        <a:spcBef>
                          <a:spcPts val="0"/>
                        </a:spcBef>
                        <a:spcAft>
                          <a:spcPts val="0"/>
                        </a:spcAft>
                        <a:buNone/>
                      </a:pPr>
                      <a:r>
                        <a:rPr lang="en">
                          <a:latin typeface="Georgia"/>
                          <a:ea typeface="Georgia"/>
                          <a:cs typeface="Georgia"/>
                          <a:sym typeface="Georgia"/>
                        </a:rPr>
                        <a:t>Crude</a:t>
                      </a:r>
                      <a:endParaRPr>
                        <a:latin typeface="Georgia"/>
                        <a:ea typeface="Georgia"/>
                        <a:cs typeface="Georgia"/>
                        <a:sym typeface="Georg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latin typeface="Georgia"/>
                          <a:ea typeface="Georgia"/>
                          <a:cs typeface="Georgia"/>
                          <a:sym typeface="Georgia"/>
                        </a:rPr>
                        <a:t>1.09</a:t>
                      </a:r>
                      <a:endParaRPr>
                        <a:latin typeface="Georgia"/>
                        <a:ea typeface="Georgia"/>
                        <a:cs typeface="Georgia"/>
                        <a:sym typeface="Georg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67625">
                <a:tc>
                  <a:txBody>
                    <a:bodyPr/>
                    <a:lstStyle/>
                    <a:p>
                      <a:pPr indent="0" lvl="0" marL="0" rtl="0" algn="ctr">
                        <a:spcBef>
                          <a:spcPts val="0"/>
                        </a:spcBef>
                        <a:spcAft>
                          <a:spcPts val="0"/>
                        </a:spcAft>
                        <a:buNone/>
                      </a:pPr>
                      <a:r>
                        <a:rPr lang="en">
                          <a:latin typeface="Georgia"/>
                          <a:ea typeface="Georgia"/>
                          <a:cs typeface="Georgia"/>
                          <a:sym typeface="Georgia"/>
                        </a:rPr>
                        <a:t>Male</a:t>
                      </a:r>
                      <a:endParaRPr>
                        <a:latin typeface="Georgia"/>
                        <a:ea typeface="Georgia"/>
                        <a:cs typeface="Georgia"/>
                        <a:sym typeface="Georg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latin typeface="Georgia"/>
                          <a:ea typeface="Georgia"/>
                          <a:cs typeface="Georgia"/>
                          <a:sym typeface="Georgia"/>
                        </a:rPr>
                        <a:t>1.17</a:t>
                      </a:r>
                      <a:endParaRPr>
                        <a:latin typeface="Georgia"/>
                        <a:ea typeface="Georgia"/>
                        <a:cs typeface="Georgia"/>
                        <a:sym typeface="Georg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67625">
                <a:tc>
                  <a:txBody>
                    <a:bodyPr/>
                    <a:lstStyle/>
                    <a:p>
                      <a:pPr indent="0" lvl="0" marL="0" rtl="0" algn="ctr">
                        <a:spcBef>
                          <a:spcPts val="0"/>
                        </a:spcBef>
                        <a:spcAft>
                          <a:spcPts val="0"/>
                        </a:spcAft>
                        <a:buNone/>
                      </a:pPr>
                      <a:r>
                        <a:rPr lang="en">
                          <a:latin typeface="Georgia"/>
                          <a:ea typeface="Georgia"/>
                          <a:cs typeface="Georgia"/>
                          <a:sym typeface="Georgia"/>
                        </a:rPr>
                        <a:t>Female</a:t>
                      </a:r>
                      <a:endParaRPr>
                        <a:latin typeface="Georgia"/>
                        <a:ea typeface="Georgia"/>
                        <a:cs typeface="Georgia"/>
                        <a:sym typeface="Georgia"/>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latin typeface="Georgia"/>
                          <a:ea typeface="Georgia"/>
                          <a:cs typeface="Georgia"/>
                          <a:sym typeface="Georgia"/>
                        </a:rPr>
                        <a:t>0.826</a:t>
                      </a:r>
                      <a:endParaRPr>
                        <a:latin typeface="Georgia"/>
                        <a:ea typeface="Georgia"/>
                        <a:cs typeface="Georgia"/>
                        <a:sym typeface="Georgia"/>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cxnSp>
        <p:nvCxnSpPr>
          <p:cNvPr id="417" name="Google Shape;417;p43"/>
          <p:cNvCxnSpPr/>
          <p:nvPr/>
        </p:nvCxnSpPr>
        <p:spPr>
          <a:xfrm flipH="1">
            <a:off x="4144175" y="1730750"/>
            <a:ext cx="1755000" cy="1121400"/>
          </a:xfrm>
          <a:prstGeom prst="bentConnector3">
            <a:avLst>
              <a:gd fmla="val 50000" name="adj1"/>
            </a:avLst>
          </a:prstGeom>
          <a:noFill/>
          <a:ln cap="flat" cmpd="sng" w="28575">
            <a:solidFill>
              <a:schemeClr val="dk2"/>
            </a:solidFill>
            <a:prstDash val="solid"/>
            <a:round/>
            <a:headEnd len="med" w="med" type="triangle"/>
            <a:tailEnd len="med" w="med" type="none"/>
          </a:ln>
        </p:spPr>
      </p:cxnSp>
      <p:cxnSp>
        <p:nvCxnSpPr>
          <p:cNvPr id="418" name="Google Shape;418;p43"/>
          <p:cNvCxnSpPr/>
          <p:nvPr/>
        </p:nvCxnSpPr>
        <p:spPr>
          <a:xfrm flipH="1" rot="10800000">
            <a:off x="2265875" y="2852150"/>
            <a:ext cx="1878300" cy="404100"/>
          </a:xfrm>
          <a:prstGeom prst="bentConnector3">
            <a:avLst>
              <a:gd fmla="val -431" name="adj1"/>
            </a:avLst>
          </a:prstGeom>
          <a:noFill/>
          <a:ln cap="flat" cmpd="sng" w="28575">
            <a:solidFill>
              <a:schemeClr val="dk2"/>
            </a:solidFill>
            <a:prstDash val="solid"/>
            <a:round/>
            <a:headEnd len="med" w="med" type="none"/>
            <a:tailEnd len="med" w="med" type="none"/>
          </a:ln>
        </p:spPr>
      </p:cxnSp>
      <p:pic>
        <p:nvPicPr>
          <p:cNvPr id="419" name="Google Shape;419;p43"/>
          <p:cNvPicPr preferRelativeResize="0"/>
          <p:nvPr/>
        </p:nvPicPr>
        <p:blipFill>
          <a:blip r:embed="rId5">
            <a:alphaModFix/>
          </a:blip>
          <a:stretch>
            <a:fillRect/>
          </a:stretch>
        </p:blipFill>
        <p:spPr>
          <a:xfrm>
            <a:off x="54125" y="832324"/>
            <a:ext cx="4117087" cy="1510838"/>
          </a:xfrm>
          <a:prstGeom prst="rect">
            <a:avLst/>
          </a:prstGeom>
          <a:noFill/>
          <a:ln>
            <a:noFill/>
          </a:ln>
        </p:spPr>
      </p:pic>
      <p:cxnSp>
        <p:nvCxnSpPr>
          <p:cNvPr id="420" name="Google Shape;420;p43"/>
          <p:cNvCxnSpPr/>
          <p:nvPr/>
        </p:nvCxnSpPr>
        <p:spPr>
          <a:xfrm flipH="1" rot="10800000">
            <a:off x="4180625" y="1267475"/>
            <a:ext cx="1645500" cy="12300"/>
          </a:xfrm>
          <a:prstGeom prst="straightConnector1">
            <a:avLst/>
          </a:prstGeom>
          <a:noFill/>
          <a:ln cap="flat" cmpd="sng" w="28575">
            <a:solidFill>
              <a:schemeClr val="dk2"/>
            </a:solidFill>
            <a:prstDash val="solid"/>
            <a:round/>
            <a:headEnd len="med" w="med" type="none"/>
            <a:tailEnd len="med" w="med" type="triangle"/>
          </a:ln>
        </p:spPr>
      </p:cxnSp>
      <p:cxnSp>
        <p:nvCxnSpPr>
          <p:cNvPr id="421" name="Google Shape;421;p43"/>
          <p:cNvCxnSpPr/>
          <p:nvPr/>
        </p:nvCxnSpPr>
        <p:spPr>
          <a:xfrm flipH="1" rot="10800000">
            <a:off x="7000801" y="2437700"/>
            <a:ext cx="7500" cy="8136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4"/>
          <p:cNvSpPr/>
          <p:nvPr/>
        </p:nvSpPr>
        <p:spPr>
          <a:xfrm>
            <a:off x="5951600" y="3658325"/>
            <a:ext cx="3192300" cy="1233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28" name="Google Shape;428;p44"/>
          <p:cNvSpPr txBox="1"/>
          <p:nvPr>
            <p:ph type="title"/>
          </p:nvPr>
        </p:nvSpPr>
        <p:spPr>
          <a:xfrm>
            <a:off x="54125" y="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38076"/>
              <a:buNone/>
            </a:pPr>
            <a:r>
              <a:rPr lang="en" sz="2600">
                <a:latin typeface="Georgia"/>
                <a:ea typeface="Georgia"/>
                <a:cs typeface="Georgia"/>
                <a:sym typeface="Georgia"/>
              </a:rPr>
              <a:t>Adjusted Risk Ratio &amp; Magnitude of Confounding (Gender)</a:t>
            </a:r>
            <a:endParaRPr sz="2600">
              <a:latin typeface="Georgia"/>
              <a:ea typeface="Georgia"/>
              <a:cs typeface="Georgia"/>
              <a:sym typeface="Georgia"/>
            </a:endParaRPr>
          </a:p>
        </p:txBody>
      </p:sp>
      <p:pic>
        <p:nvPicPr>
          <p:cNvPr id="429" name="Google Shape;429;p44"/>
          <p:cNvPicPr preferRelativeResize="0"/>
          <p:nvPr/>
        </p:nvPicPr>
        <p:blipFill>
          <a:blip r:embed="rId3">
            <a:alphaModFix/>
          </a:blip>
          <a:stretch>
            <a:fillRect/>
          </a:stretch>
        </p:blipFill>
        <p:spPr>
          <a:xfrm>
            <a:off x="300163" y="756702"/>
            <a:ext cx="6886075" cy="1045875"/>
          </a:xfrm>
          <a:prstGeom prst="rect">
            <a:avLst/>
          </a:prstGeom>
          <a:noFill/>
          <a:ln>
            <a:noFill/>
          </a:ln>
        </p:spPr>
      </p:pic>
      <p:pic>
        <p:nvPicPr>
          <p:cNvPr id="430" name="Google Shape;430;p44"/>
          <p:cNvPicPr preferRelativeResize="0"/>
          <p:nvPr/>
        </p:nvPicPr>
        <p:blipFill>
          <a:blip r:embed="rId4">
            <a:alphaModFix/>
          </a:blip>
          <a:stretch>
            <a:fillRect/>
          </a:stretch>
        </p:blipFill>
        <p:spPr>
          <a:xfrm>
            <a:off x="300175" y="2166425"/>
            <a:ext cx="7113476" cy="810650"/>
          </a:xfrm>
          <a:prstGeom prst="rect">
            <a:avLst/>
          </a:prstGeom>
          <a:noFill/>
          <a:ln>
            <a:noFill/>
          </a:ln>
        </p:spPr>
      </p:pic>
      <p:sp>
        <p:nvSpPr>
          <p:cNvPr id="431" name="Google Shape;431;p44"/>
          <p:cNvSpPr txBox="1"/>
          <p:nvPr/>
        </p:nvSpPr>
        <p:spPr>
          <a:xfrm>
            <a:off x="300175" y="3254275"/>
            <a:ext cx="8520600" cy="1339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sz="1500">
                <a:latin typeface="Georgia"/>
                <a:ea typeface="Georgia"/>
                <a:cs typeface="Georgia"/>
                <a:sym typeface="Georgia"/>
              </a:rPr>
              <a:t>Age is a confounding </a:t>
            </a:r>
            <a:r>
              <a:rPr lang="en" sz="1500">
                <a:latin typeface="Georgia"/>
                <a:ea typeface="Georgia"/>
                <a:cs typeface="Georgia"/>
                <a:sym typeface="Georgia"/>
              </a:rPr>
              <a:t>variable</a:t>
            </a:r>
            <a:r>
              <a:rPr lang="en" sz="1500">
                <a:latin typeface="Georgia"/>
                <a:ea typeface="Georgia"/>
                <a:cs typeface="Georgia"/>
                <a:sym typeface="Georgia"/>
              </a:rPr>
              <a:t> that creates an underestimation of the association between Smoking and TenYearCHD</a:t>
            </a:r>
            <a:endParaRPr sz="1500">
              <a:latin typeface="Georgia"/>
              <a:ea typeface="Georgia"/>
              <a:cs typeface="Georgia"/>
              <a:sym typeface="Georgia"/>
            </a:endParaRPr>
          </a:p>
          <a:p>
            <a:pPr indent="0" lvl="0" marL="457200" rtl="0" algn="l">
              <a:spcBef>
                <a:spcPts val="0"/>
              </a:spcBef>
              <a:spcAft>
                <a:spcPts val="0"/>
              </a:spcAft>
              <a:buNone/>
            </a:pPr>
            <a:r>
              <a:t/>
            </a:r>
            <a:endParaRPr sz="1500">
              <a:latin typeface="Georgia"/>
              <a:ea typeface="Georgia"/>
              <a:cs typeface="Georgia"/>
              <a:sym typeface="Georgia"/>
            </a:endParaRPr>
          </a:p>
          <a:p>
            <a:pPr indent="-317500" lvl="0" marL="457200" rtl="0" algn="l">
              <a:spcBef>
                <a:spcPts val="0"/>
              </a:spcBef>
              <a:spcAft>
                <a:spcPts val="0"/>
              </a:spcAft>
              <a:buSzPts val="1400"/>
              <a:buFont typeface="Roboto"/>
              <a:buChar char="●"/>
            </a:pPr>
            <a:r>
              <a:rPr lang="en" sz="1500">
                <a:latin typeface="Georgia"/>
                <a:ea typeface="Georgia"/>
                <a:cs typeface="Georgia"/>
                <a:sym typeface="Georgia"/>
              </a:rPr>
              <a:t>Gender is a confounding variable that causes slight overestimation of the association between Smoking and TenYearCHD</a:t>
            </a:r>
            <a:endParaRPr>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35" name="Shape 435"/>
        <p:cNvGrpSpPr/>
        <p:nvPr/>
      </p:nvGrpSpPr>
      <p:grpSpPr>
        <a:xfrm>
          <a:off x="0" y="0"/>
          <a:ext cx="0" cy="0"/>
          <a:chOff x="0" y="0"/>
          <a:chExt cx="0" cy="0"/>
        </a:xfrm>
      </p:grpSpPr>
      <p:sp>
        <p:nvSpPr>
          <p:cNvPr id="436" name="Google Shape;436;p4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37" name="Google Shape;437;p45"/>
          <p:cNvSpPr txBox="1"/>
          <p:nvPr>
            <p:ph type="ctrTitle"/>
          </p:nvPr>
        </p:nvSpPr>
        <p:spPr>
          <a:xfrm>
            <a:off x="240750" y="1592550"/>
            <a:ext cx="7130100" cy="9792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Summary &amp; Team Assumption</a:t>
            </a:r>
            <a:endParaRPr>
              <a:latin typeface="Georgia"/>
              <a:ea typeface="Georgia"/>
              <a:cs typeface="Georgia"/>
              <a:sym typeface="Georgi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6"/>
          <p:cNvSpPr/>
          <p:nvPr/>
        </p:nvSpPr>
        <p:spPr>
          <a:xfrm>
            <a:off x="5951600" y="3658325"/>
            <a:ext cx="3192300" cy="1233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44" name="Google Shape;444;p46"/>
          <p:cNvSpPr txBox="1"/>
          <p:nvPr>
            <p:ph type="title"/>
          </p:nvPr>
        </p:nvSpPr>
        <p:spPr>
          <a:xfrm>
            <a:off x="54125" y="109200"/>
            <a:ext cx="8520600" cy="60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600">
                <a:latin typeface="Georgia"/>
                <a:ea typeface="Georgia"/>
                <a:cs typeface="Georgia"/>
                <a:sym typeface="Georgia"/>
              </a:rPr>
              <a:t>Summary</a:t>
            </a:r>
            <a:endParaRPr sz="2600">
              <a:latin typeface="Georgia"/>
              <a:ea typeface="Georgia"/>
              <a:cs typeface="Georgia"/>
              <a:sym typeface="Georgia"/>
            </a:endParaRPr>
          </a:p>
        </p:txBody>
      </p:sp>
      <p:sp>
        <p:nvSpPr>
          <p:cNvPr id="445" name="Google Shape;445;p46"/>
          <p:cNvSpPr txBox="1"/>
          <p:nvPr/>
        </p:nvSpPr>
        <p:spPr>
          <a:xfrm>
            <a:off x="107375" y="1086325"/>
            <a:ext cx="8414100" cy="1908600"/>
          </a:xfrm>
          <a:prstGeom prst="rect">
            <a:avLst/>
          </a:prstGeom>
          <a:noFill/>
          <a:ln>
            <a:noFill/>
          </a:ln>
        </p:spPr>
        <p:txBody>
          <a:bodyPr anchorCtr="0" anchor="t" bIns="91425" lIns="91425" spcFirstLastPara="1" rIns="91425" wrap="square" tIns="91425">
            <a:spAutoFit/>
          </a:bodyPr>
          <a:lstStyle/>
          <a:p>
            <a:pPr indent="-330200" lvl="0" marL="457200" rtl="0" algn="l">
              <a:lnSpc>
                <a:spcPct val="200000"/>
              </a:lnSpc>
              <a:spcBef>
                <a:spcPts val="0"/>
              </a:spcBef>
              <a:spcAft>
                <a:spcPts val="0"/>
              </a:spcAft>
              <a:buSzPts val="1600"/>
              <a:buFont typeface="Georgia"/>
              <a:buChar char="●"/>
            </a:pPr>
            <a:r>
              <a:rPr lang="en" sz="1600">
                <a:latin typeface="Georgia"/>
                <a:ea typeface="Georgia"/>
                <a:cs typeface="Georgia"/>
                <a:sym typeface="Georgia"/>
              </a:rPr>
              <a:t>Variables “Age” and  “Male” create bias in the </a:t>
            </a:r>
            <a:r>
              <a:rPr lang="en" sz="1600">
                <a:latin typeface="Georgia"/>
                <a:ea typeface="Georgia"/>
                <a:cs typeface="Georgia"/>
                <a:sym typeface="Georgia"/>
              </a:rPr>
              <a:t>estimate of the </a:t>
            </a:r>
            <a:r>
              <a:rPr lang="en" sz="1600">
                <a:latin typeface="Georgia"/>
                <a:ea typeface="Georgia"/>
                <a:cs typeface="Georgia"/>
                <a:sym typeface="Georgia"/>
              </a:rPr>
              <a:t> relationship between the Exposure Variables and TenYearCHD. As a result, we cannot accurately </a:t>
            </a:r>
            <a:r>
              <a:rPr lang="en" sz="1600">
                <a:latin typeface="Georgia"/>
                <a:ea typeface="Georgia"/>
                <a:cs typeface="Georgia"/>
                <a:sym typeface="Georgia"/>
              </a:rPr>
              <a:t>select</a:t>
            </a:r>
            <a:r>
              <a:rPr lang="en" sz="1600">
                <a:latin typeface="Georgia"/>
                <a:ea typeface="Georgia"/>
                <a:cs typeface="Georgia"/>
                <a:sym typeface="Georgia"/>
              </a:rPr>
              <a:t> the features that are true predictors for our regression model, therefore affecting the accuracy</a:t>
            </a:r>
            <a:r>
              <a:rPr lang="en" sz="1600">
                <a:latin typeface="Georgia"/>
                <a:ea typeface="Georgia"/>
                <a:cs typeface="Georgia"/>
                <a:sym typeface="Georgia"/>
              </a:rPr>
              <a:t> of our result.</a:t>
            </a:r>
            <a:endParaRPr sz="1600">
              <a:latin typeface="Georgia"/>
              <a:ea typeface="Georgia"/>
              <a:cs typeface="Georgia"/>
              <a:sym typeface="Georgi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7"/>
          <p:cNvSpPr/>
          <p:nvPr/>
        </p:nvSpPr>
        <p:spPr>
          <a:xfrm>
            <a:off x="5951600" y="3658325"/>
            <a:ext cx="3192300" cy="1233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52" name="Google Shape;452;p47"/>
          <p:cNvSpPr txBox="1"/>
          <p:nvPr>
            <p:ph type="title"/>
          </p:nvPr>
        </p:nvSpPr>
        <p:spPr>
          <a:xfrm>
            <a:off x="105200" y="21650"/>
            <a:ext cx="8520600" cy="60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600">
                <a:latin typeface="Georgia"/>
                <a:ea typeface="Georgia"/>
                <a:cs typeface="Georgia"/>
                <a:sym typeface="Georgia"/>
              </a:rPr>
              <a:t>Team Assumption</a:t>
            </a:r>
            <a:endParaRPr sz="2600">
              <a:latin typeface="Georgia"/>
              <a:ea typeface="Georgia"/>
              <a:cs typeface="Georgia"/>
              <a:sym typeface="Georgia"/>
            </a:endParaRPr>
          </a:p>
        </p:txBody>
      </p:sp>
      <p:sp>
        <p:nvSpPr>
          <p:cNvPr id="453" name="Google Shape;453;p47"/>
          <p:cNvSpPr txBox="1"/>
          <p:nvPr/>
        </p:nvSpPr>
        <p:spPr>
          <a:xfrm>
            <a:off x="211700" y="704850"/>
            <a:ext cx="8520600" cy="38481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a:latin typeface="Georgia"/>
                <a:ea typeface="Georgia"/>
                <a:cs typeface="Georgia"/>
                <a:sym typeface="Georgia"/>
              </a:rPr>
              <a:t>In order to improve our F_score, we will need to do the following:</a:t>
            </a:r>
            <a:endParaRPr>
              <a:latin typeface="Georgia"/>
              <a:ea typeface="Georgia"/>
              <a:cs typeface="Georgia"/>
              <a:sym typeface="Georgia"/>
            </a:endParaRPr>
          </a:p>
          <a:p>
            <a:pPr indent="-317500" lvl="0" marL="457200" rtl="0" algn="l">
              <a:lnSpc>
                <a:spcPct val="200000"/>
              </a:lnSpc>
              <a:spcBef>
                <a:spcPts val="0"/>
              </a:spcBef>
              <a:spcAft>
                <a:spcPts val="0"/>
              </a:spcAft>
              <a:buSzPts val="1400"/>
              <a:buFont typeface="Georgia"/>
              <a:buChar char="●"/>
            </a:pPr>
            <a:r>
              <a:rPr lang="en">
                <a:latin typeface="Georgia"/>
                <a:ea typeface="Georgia"/>
                <a:cs typeface="Georgia"/>
                <a:sym typeface="Georgia"/>
              </a:rPr>
              <a:t>Process the data further and group the features per record into the different Exposure variables </a:t>
            </a:r>
            <a:r>
              <a:rPr lang="en">
                <a:latin typeface="Georgia"/>
                <a:ea typeface="Georgia"/>
                <a:cs typeface="Georgia"/>
                <a:sym typeface="Georgia"/>
              </a:rPr>
              <a:t>identifiable</a:t>
            </a:r>
            <a:r>
              <a:rPr lang="en">
                <a:latin typeface="Georgia"/>
                <a:ea typeface="Georgia"/>
                <a:cs typeface="Georgia"/>
                <a:sym typeface="Georgia"/>
              </a:rPr>
              <a:t> in the data.</a:t>
            </a:r>
            <a:endParaRPr>
              <a:latin typeface="Georgia"/>
              <a:ea typeface="Georgia"/>
              <a:cs typeface="Georgia"/>
              <a:sym typeface="Georgia"/>
            </a:endParaRPr>
          </a:p>
          <a:p>
            <a:pPr indent="-317500" lvl="0" marL="457200" rtl="0" algn="l">
              <a:lnSpc>
                <a:spcPct val="200000"/>
              </a:lnSpc>
              <a:spcBef>
                <a:spcPts val="0"/>
              </a:spcBef>
              <a:spcAft>
                <a:spcPts val="0"/>
              </a:spcAft>
              <a:buSzPts val="1400"/>
              <a:buFont typeface="Georgia"/>
              <a:buChar char="●"/>
            </a:pPr>
            <a:r>
              <a:rPr lang="en">
                <a:latin typeface="Georgia"/>
                <a:ea typeface="Georgia"/>
                <a:cs typeface="Georgia"/>
                <a:sym typeface="Georgia"/>
              </a:rPr>
              <a:t>Individually assess and control the effect of confounders on other Exposure variables, such as BMI(obesity), SysBP/DiaBP, and BPMeds (Blood Pressure), e.t.c, using stratification</a:t>
            </a:r>
            <a:endParaRPr>
              <a:latin typeface="Georgia"/>
              <a:ea typeface="Georgia"/>
              <a:cs typeface="Georgia"/>
              <a:sym typeface="Georgia"/>
            </a:endParaRPr>
          </a:p>
          <a:p>
            <a:pPr indent="-317500" lvl="0" marL="457200" rtl="0" algn="l">
              <a:lnSpc>
                <a:spcPct val="200000"/>
              </a:lnSpc>
              <a:spcBef>
                <a:spcPts val="0"/>
              </a:spcBef>
              <a:spcAft>
                <a:spcPts val="0"/>
              </a:spcAft>
              <a:buSzPts val="1400"/>
              <a:buFont typeface="Georgia"/>
              <a:buChar char="●"/>
            </a:pPr>
            <a:r>
              <a:rPr lang="en">
                <a:latin typeface="Georgia"/>
                <a:ea typeface="Georgia"/>
                <a:cs typeface="Georgia"/>
                <a:sym typeface="Georgia"/>
              </a:rPr>
              <a:t>Ultimately, </a:t>
            </a:r>
            <a:r>
              <a:rPr lang="en" u="sng">
                <a:latin typeface="Georgia"/>
                <a:ea typeface="Georgia"/>
                <a:cs typeface="Georgia"/>
                <a:sym typeface="Georgia"/>
              </a:rPr>
              <a:t>we believe</a:t>
            </a:r>
            <a:r>
              <a:rPr b="1" lang="en">
                <a:latin typeface="Georgia"/>
                <a:ea typeface="Georgia"/>
                <a:cs typeface="Georgia"/>
                <a:sym typeface="Georgia"/>
              </a:rPr>
              <a:t> </a:t>
            </a:r>
            <a:r>
              <a:rPr lang="en">
                <a:latin typeface="Georgia"/>
                <a:ea typeface="Georgia"/>
                <a:cs typeface="Georgia"/>
                <a:sym typeface="Georgia"/>
              </a:rPr>
              <a:t>that the actual variables for the predictors of our regression model will be probability values, given the classification of exposure of an individual under each predictor. In this case, the probability values of  exposed individuals will be multiples of the probabilities of TenYearCHD </a:t>
            </a:r>
            <a:r>
              <a:rPr lang="en">
                <a:latin typeface="Georgia"/>
                <a:ea typeface="Georgia"/>
                <a:cs typeface="Georgia"/>
                <a:sym typeface="Georgia"/>
              </a:rPr>
              <a:t>occurrence</a:t>
            </a:r>
            <a:r>
              <a:rPr lang="en">
                <a:latin typeface="Georgia"/>
                <a:ea typeface="Georgia"/>
                <a:cs typeface="Georgia"/>
                <a:sym typeface="Georgia"/>
              </a:rPr>
              <a:t> of unexposed individuals in each predictor variable.</a:t>
            </a:r>
            <a:endParaRPr>
              <a:latin typeface="Georgia"/>
              <a:ea typeface="Georgia"/>
              <a:cs typeface="Georgia"/>
              <a:sym typeface="Georgi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57" name="Shape 457"/>
        <p:cNvGrpSpPr/>
        <p:nvPr/>
      </p:nvGrpSpPr>
      <p:grpSpPr>
        <a:xfrm>
          <a:off x="0" y="0"/>
          <a:ext cx="0" cy="0"/>
          <a:chOff x="0" y="0"/>
          <a:chExt cx="0" cy="0"/>
        </a:xfrm>
      </p:grpSpPr>
      <p:sp>
        <p:nvSpPr>
          <p:cNvPr id="458" name="Google Shape;458;p4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59" name="Google Shape;459;p48"/>
          <p:cNvSpPr txBox="1"/>
          <p:nvPr>
            <p:ph type="ctrTitle"/>
          </p:nvPr>
        </p:nvSpPr>
        <p:spPr>
          <a:xfrm>
            <a:off x="109700" y="1830125"/>
            <a:ext cx="7130100" cy="979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latin typeface="Georgia"/>
                <a:ea typeface="Georgia"/>
                <a:cs typeface="Georgia"/>
                <a:sym typeface="Georgia"/>
              </a:rPr>
              <a:t>Biggest Take-Away</a:t>
            </a:r>
            <a:endParaRPr>
              <a:latin typeface="Georgia"/>
              <a:ea typeface="Georgia"/>
              <a:cs typeface="Georgia"/>
              <a:sym typeface="Georgi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49"/>
          <p:cNvSpPr/>
          <p:nvPr/>
        </p:nvSpPr>
        <p:spPr>
          <a:xfrm>
            <a:off x="5951600" y="3658325"/>
            <a:ext cx="3192300" cy="1233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66" name="Google Shape;466;p49"/>
          <p:cNvPicPr preferRelativeResize="0"/>
          <p:nvPr/>
        </p:nvPicPr>
        <p:blipFill>
          <a:blip r:embed="rId3">
            <a:alphaModFix/>
          </a:blip>
          <a:stretch>
            <a:fillRect/>
          </a:stretch>
        </p:blipFill>
        <p:spPr>
          <a:xfrm>
            <a:off x="3153863" y="282350"/>
            <a:ext cx="2966175" cy="44492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50"/>
          <p:cNvSpPr txBox="1"/>
          <p:nvPr>
            <p:ph type="title"/>
          </p:nvPr>
        </p:nvSpPr>
        <p:spPr>
          <a:xfrm>
            <a:off x="311700" y="20597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GitHub and Medium Post</a:t>
            </a:r>
            <a:endParaRPr/>
          </a:p>
        </p:txBody>
      </p:sp>
      <p:sp>
        <p:nvSpPr>
          <p:cNvPr id="472" name="Google Shape;472;p5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73" name="Google Shape;473;p50"/>
          <p:cNvSpPr txBox="1"/>
          <p:nvPr>
            <p:ph type="title"/>
          </p:nvPr>
        </p:nvSpPr>
        <p:spPr>
          <a:xfrm>
            <a:off x="311700" y="1258300"/>
            <a:ext cx="8520600" cy="1254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555">
                <a:latin typeface="Georgia"/>
                <a:ea typeface="Georgia"/>
                <a:cs typeface="Georgia"/>
                <a:sym typeface="Georgia"/>
              </a:rPr>
              <a:t>GitHub: </a:t>
            </a:r>
            <a:r>
              <a:rPr lang="en" sz="2333" u="sng">
                <a:solidFill>
                  <a:schemeClr val="hlink"/>
                </a:solidFill>
                <a:latin typeface="Georgia"/>
                <a:ea typeface="Georgia"/>
                <a:cs typeface="Georgia"/>
                <a:sym typeface="Georgia"/>
                <a:hlinkClick r:id="rId3"/>
              </a:rPr>
              <a:t>https://github.com/martinbolaji/Logistic-Regression-Analysis-of-Coronary-Heart-Disease-Risk.</a:t>
            </a:r>
            <a:endParaRPr sz="3111">
              <a:latin typeface="Georgia"/>
              <a:ea typeface="Georgia"/>
              <a:cs typeface="Georgia"/>
              <a:sym typeface="Georgia"/>
            </a:endParaRPr>
          </a:p>
        </p:txBody>
      </p:sp>
      <p:sp>
        <p:nvSpPr>
          <p:cNvPr id="474" name="Google Shape;474;p50"/>
          <p:cNvSpPr txBox="1"/>
          <p:nvPr>
            <p:ph type="title"/>
          </p:nvPr>
        </p:nvSpPr>
        <p:spPr>
          <a:xfrm>
            <a:off x="311700" y="2571750"/>
            <a:ext cx="8520600" cy="1254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555">
                <a:latin typeface="Georgia"/>
                <a:ea typeface="Georgia"/>
                <a:cs typeface="Georgia"/>
                <a:sym typeface="Georgia"/>
              </a:rPr>
              <a:t>Medium</a:t>
            </a:r>
            <a:r>
              <a:rPr lang="en" sz="2555">
                <a:latin typeface="Georgia"/>
                <a:ea typeface="Georgia"/>
                <a:cs typeface="Georgia"/>
                <a:sym typeface="Georgia"/>
              </a:rPr>
              <a:t>:</a:t>
            </a:r>
            <a:endParaRPr sz="2555">
              <a:latin typeface="Georgia"/>
              <a:ea typeface="Georgia"/>
              <a:cs typeface="Georgia"/>
              <a:sym typeface="Georgia"/>
            </a:endParaRPr>
          </a:p>
          <a:p>
            <a:pPr indent="0" lvl="0" marL="0" rtl="0" algn="l">
              <a:spcBef>
                <a:spcPts val="0"/>
              </a:spcBef>
              <a:spcAft>
                <a:spcPts val="0"/>
              </a:spcAft>
              <a:buNone/>
            </a:pPr>
            <a:r>
              <a:rPr lang="en" sz="2333" u="sng">
                <a:solidFill>
                  <a:schemeClr val="hlink"/>
                </a:solidFill>
                <a:latin typeface="Georgia"/>
                <a:ea typeface="Georgia"/>
                <a:cs typeface="Georgia"/>
                <a:sym typeface="Georgia"/>
                <a:hlinkClick r:id="rId4"/>
              </a:rPr>
              <a:t>https://medium.com/@teamemse2022/logistic-regression-classification-for-coronary-heart-disease-dataset-1c3d1277b167</a:t>
            </a:r>
            <a:r>
              <a:rPr lang="en" sz="2333" u="sng">
                <a:solidFill>
                  <a:schemeClr val="hlink"/>
                </a:solidFill>
                <a:latin typeface="Georgia"/>
                <a:ea typeface="Georgia"/>
                <a:cs typeface="Georgia"/>
                <a:sym typeface="Georgia"/>
                <a:hlinkClick r:id="rId5"/>
              </a:rPr>
              <a:t> </a:t>
            </a:r>
            <a:endParaRPr sz="2777">
              <a:latin typeface="Georgia"/>
              <a:ea typeface="Georgia"/>
              <a:cs typeface="Georgia"/>
              <a:sym typeface="Georgi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6"/>
          <p:cNvSpPr/>
          <p:nvPr/>
        </p:nvSpPr>
        <p:spPr>
          <a:xfrm>
            <a:off x="5951600" y="3658325"/>
            <a:ext cx="3192300" cy="1233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Project Scope</a:t>
            </a:r>
            <a:endParaRPr>
              <a:latin typeface="Georgia"/>
              <a:ea typeface="Georgia"/>
              <a:cs typeface="Georgia"/>
              <a:sym typeface="Georgia"/>
            </a:endParaRPr>
          </a:p>
        </p:txBody>
      </p:sp>
      <p:sp>
        <p:nvSpPr>
          <p:cNvPr id="115" name="Google Shape;115;p16"/>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Font typeface="Georgia"/>
              <a:buAutoNum type="arabicPeriod"/>
            </a:pPr>
            <a:r>
              <a:rPr lang="en" sz="2000">
                <a:latin typeface="Georgia"/>
                <a:ea typeface="Georgia"/>
                <a:cs typeface="Georgia"/>
                <a:sym typeface="Georgia"/>
              </a:rPr>
              <a:t>Build a </a:t>
            </a:r>
            <a:r>
              <a:rPr lang="en" sz="2000">
                <a:latin typeface="Georgia"/>
                <a:ea typeface="Georgia"/>
                <a:cs typeface="Georgia"/>
                <a:sym typeface="Georgia"/>
              </a:rPr>
              <a:t>Logistic</a:t>
            </a:r>
            <a:r>
              <a:rPr lang="en" sz="2000">
                <a:latin typeface="Georgia"/>
                <a:ea typeface="Georgia"/>
                <a:cs typeface="Georgia"/>
                <a:sym typeface="Georgia"/>
              </a:rPr>
              <a:t> Regression model from scratch</a:t>
            </a:r>
            <a:endParaRPr sz="2000">
              <a:latin typeface="Georgia"/>
              <a:ea typeface="Georgia"/>
              <a:cs typeface="Georgia"/>
              <a:sym typeface="Georgia"/>
            </a:endParaRPr>
          </a:p>
          <a:p>
            <a:pPr indent="0" lvl="0" marL="0" rtl="0" algn="l">
              <a:spcBef>
                <a:spcPts val="1200"/>
              </a:spcBef>
              <a:spcAft>
                <a:spcPts val="0"/>
              </a:spcAft>
              <a:buNone/>
            </a:pPr>
            <a:r>
              <a:t/>
            </a:r>
            <a:endParaRPr sz="2000">
              <a:latin typeface="Georgia"/>
              <a:ea typeface="Georgia"/>
              <a:cs typeface="Georgia"/>
              <a:sym typeface="Georgia"/>
            </a:endParaRPr>
          </a:p>
          <a:p>
            <a:pPr indent="-355600" lvl="0" marL="457200" rtl="0" algn="l">
              <a:spcBef>
                <a:spcPts val="1200"/>
              </a:spcBef>
              <a:spcAft>
                <a:spcPts val="0"/>
              </a:spcAft>
              <a:buSzPts val="2000"/>
              <a:buFont typeface="Georgia"/>
              <a:buAutoNum type="arabicPeriod"/>
            </a:pPr>
            <a:r>
              <a:rPr lang="en" sz="2000">
                <a:latin typeface="Georgia"/>
                <a:ea typeface="Georgia"/>
                <a:cs typeface="Georgia"/>
                <a:sym typeface="Georgia"/>
              </a:rPr>
              <a:t>Predict the Risk of Coronary Heart disease (TenYearCHD)</a:t>
            </a:r>
            <a:endParaRPr sz="2000">
              <a:latin typeface="Georgia"/>
              <a:ea typeface="Georgia"/>
              <a:cs typeface="Georgia"/>
              <a:sym typeface="Georgia"/>
            </a:endParaRPr>
          </a:p>
          <a:p>
            <a:pPr indent="0" lvl="0" marL="457200" rtl="0" algn="l">
              <a:spcBef>
                <a:spcPts val="1200"/>
              </a:spcBef>
              <a:spcAft>
                <a:spcPts val="0"/>
              </a:spcAft>
              <a:buNone/>
            </a:pPr>
            <a:r>
              <a:t/>
            </a:r>
            <a:endParaRPr sz="2000">
              <a:latin typeface="Georgia"/>
              <a:ea typeface="Georgia"/>
              <a:cs typeface="Georgia"/>
              <a:sym typeface="Georgia"/>
            </a:endParaRPr>
          </a:p>
          <a:p>
            <a:pPr indent="-355600" lvl="0" marL="457200" rtl="0" algn="l">
              <a:spcBef>
                <a:spcPts val="1200"/>
              </a:spcBef>
              <a:spcAft>
                <a:spcPts val="0"/>
              </a:spcAft>
              <a:buSzPts val="2000"/>
              <a:buFont typeface="Georgia"/>
              <a:buAutoNum type="arabicPeriod"/>
            </a:pPr>
            <a:r>
              <a:rPr lang="en" sz="2000">
                <a:latin typeface="Georgia"/>
                <a:ea typeface="Georgia"/>
                <a:cs typeface="Georgia"/>
                <a:sym typeface="Georgia"/>
              </a:rPr>
              <a:t>Compare Results to Python Existing Library - SKlearn</a:t>
            </a:r>
            <a:endParaRPr sz="2000">
              <a:latin typeface="Georgia"/>
              <a:ea typeface="Georgia"/>
              <a:cs typeface="Georgia"/>
              <a:sym typeface="Georgia"/>
            </a:endParaRPr>
          </a:p>
          <a:p>
            <a:pPr indent="0" lvl="0" marL="0" rtl="0" algn="l">
              <a:spcBef>
                <a:spcPts val="1200"/>
              </a:spcBef>
              <a:spcAft>
                <a:spcPts val="1200"/>
              </a:spcAft>
              <a:buNone/>
            </a:pPr>
            <a:r>
              <a:t/>
            </a:r>
            <a:endParaRPr>
              <a:latin typeface="Georgia"/>
              <a:ea typeface="Georgia"/>
              <a:cs typeface="Georgia"/>
              <a:sym typeface="Georgia"/>
            </a:endParaRPr>
          </a:p>
        </p:txBody>
      </p:sp>
      <p:sp>
        <p:nvSpPr>
          <p:cNvPr id="116" name="Google Shape;116;p1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7"/>
          <p:cNvSpPr/>
          <p:nvPr/>
        </p:nvSpPr>
        <p:spPr>
          <a:xfrm>
            <a:off x="5951600" y="3658325"/>
            <a:ext cx="3192300" cy="1233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7"/>
          <p:cNvSpPr txBox="1"/>
          <p:nvPr>
            <p:ph type="title"/>
          </p:nvPr>
        </p:nvSpPr>
        <p:spPr>
          <a:xfrm>
            <a:off x="129200" y="39500"/>
            <a:ext cx="33810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Data Overview</a:t>
            </a:r>
            <a:endParaRPr>
              <a:latin typeface="Georgia"/>
              <a:ea typeface="Georgia"/>
              <a:cs typeface="Georgia"/>
              <a:sym typeface="Georgia"/>
            </a:endParaRPr>
          </a:p>
        </p:txBody>
      </p:sp>
      <p:sp>
        <p:nvSpPr>
          <p:cNvPr id="123" name="Google Shape;123;p17"/>
          <p:cNvSpPr txBox="1"/>
          <p:nvPr/>
        </p:nvSpPr>
        <p:spPr>
          <a:xfrm>
            <a:off x="5235888" y="39500"/>
            <a:ext cx="3908100" cy="20319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SzPts val="1500"/>
              <a:buFont typeface="Georgia"/>
              <a:buChar char="●"/>
            </a:pPr>
            <a:r>
              <a:rPr lang="en" sz="1500">
                <a:latin typeface="Georgia"/>
                <a:ea typeface="Georgia"/>
                <a:cs typeface="Georgia"/>
                <a:sym typeface="Georgia"/>
              </a:rPr>
              <a:t>Original Data Consists of 4239 records</a:t>
            </a:r>
            <a:endParaRPr sz="1500">
              <a:latin typeface="Georgia"/>
              <a:ea typeface="Georgia"/>
              <a:cs typeface="Georgia"/>
              <a:sym typeface="Georgia"/>
            </a:endParaRPr>
          </a:p>
          <a:p>
            <a:pPr indent="0" lvl="0" marL="457200" rtl="0" algn="l">
              <a:spcBef>
                <a:spcPts val="0"/>
              </a:spcBef>
              <a:spcAft>
                <a:spcPts val="0"/>
              </a:spcAft>
              <a:buNone/>
            </a:pPr>
            <a:r>
              <a:t/>
            </a:r>
            <a:endParaRPr sz="1500">
              <a:latin typeface="Georgia"/>
              <a:ea typeface="Georgia"/>
              <a:cs typeface="Georgia"/>
              <a:sym typeface="Georgia"/>
            </a:endParaRPr>
          </a:p>
          <a:p>
            <a:pPr indent="-323850" lvl="0" marL="457200" rtl="0" algn="l">
              <a:spcBef>
                <a:spcPts val="0"/>
              </a:spcBef>
              <a:spcAft>
                <a:spcPts val="0"/>
              </a:spcAft>
              <a:buSzPts val="1500"/>
              <a:buFont typeface="Georgia"/>
              <a:buChar char="●"/>
            </a:pPr>
            <a:r>
              <a:rPr lang="en" sz="1500">
                <a:latin typeface="Georgia"/>
                <a:ea typeface="Georgia"/>
                <a:cs typeface="Georgia"/>
                <a:sym typeface="Georgia"/>
              </a:rPr>
              <a:t>Cleaned Data by </a:t>
            </a:r>
            <a:r>
              <a:rPr lang="en" sz="1500">
                <a:latin typeface="Georgia"/>
                <a:ea typeface="Georgia"/>
                <a:cs typeface="Georgia"/>
                <a:sym typeface="Georgia"/>
              </a:rPr>
              <a:t>dropping</a:t>
            </a:r>
            <a:r>
              <a:rPr lang="en" sz="1500">
                <a:latin typeface="Georgia"/>
                <a:ea typeface="Georgia"/>
                <a:cs typeface="Georgia"/>
                <a:sym typeface="Georgia"/>
              </a:rPr>
              <a:t> NA values reduces records to 3656 </a:t>
            </a:r>
            <a:endParaRPr sz="1500">
              <a:latin typeface="Georgia"/>
              <a:ea typeface="Georgia"/>
              <a:cs typeface="Georgia"/>
              <a:sym typeface="Georgia"/>
            </a:endParaRPr>
          </a:p>
          <a:p>
            <a:pPr indent="0" lvl="0" marL="457200" rtl="0" algn="l">
              <a:spcBef>
                <a:spcPts val="0"/>
              </a:spcBef>
              <a:spcAft>
                <a:spcPts val="0"/>
              </a:spcAft>
              <a:buNone/>
            </a:pPr>
            <a:r>
              <a:t/>
            </a:r>
            <a:endParaRPr sz="1500">
              <a:latin typeface="Georgia"/>
              <a:ea typeface="Georgia"/>
              <a:cs typeface="Georgia"/>
              <a:sym typeface="Georgia"/>
            </a:endParaRPr>
          </a:p>
          <a:p>
            <a:pPr indent="-323850" lvl="0" marL="457200" rtl="0" algn="l">
              <a:spcBef>
                <a:spcPts val="0"/>
              </a:spcBef>
              <a:spcAft>
                <a:spcPts val="0"/>
              </a:spcAft>
              <a:buSzPts val="1500"/>
              <a:buFont typeface="Georgia"/>
              <a:buChar char="●"/>
            </a:pPr>
            <a:r>
              <a:rPr lang="en" sz="1500">
                <a:latin typeface="Georgia"/>
                <a:ea typeface="Georgia"/>
                <a:cs typeface="Georgia"/>
                <a:sym typeface="Georgia"/>
              </a:rPr>
              <a:t>TenYearCHD distribution consists of 3099 people with no risk and 557 positive cases</a:t>
            </a:r>
            <a:endParaRPr sz="1500">
              <a:latin typeface="Georgia"/>
              <a:ea typeface="Georgia"/>
              <a:cs typeface="Georgia"/>
              <a:sym typeface="Georgia"/>
            </a:endParaRPr>
          </a:p>
        </p:txBody>
      </p:sp>
      <p:sp>
        <p:nvSpPr>
          <p:cNvPr id="124" name="Google Shape;124;p1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25" name="Google Shape;125;p17"/>
          <p:cNvPicPr preferRelativeResize="0"/>
          <p:nvPr/>
        </p:nvPicPr>
        <p:blipFill rotWithShape="1">
          <a:blip r:embed="rId3">
            <a:alphaModFix/>
          </a:blip>
          <a:srcRect b="2583" l="4518" r="7219" t="5470"/>
          <a:stretch/>
        </p:blipFill>
        <p:spPr>
          <a:xfrm>
            <a:off x="100475" y="652025"/>
            <a:ext cx="4287350" cy="3930800"/>
          </a:xfrm>
          <a:prstGeom prst="rect">
            <a:avLst/>
          </a:prstGeom>
          <a:noFill/>
          <a:ln>
            <a:noFill/>
          </a:ln>
        </p:spPr>
      </p:pic>
      <p:pic>
        <p:nvPicPr>
          <p:cNvPr id="126" name="Google Shape;126;p17"/>
          <p:cNvPicPr preferRelativeResize="0"/>
          <p:nvPr/>
        </p:nvPicPr>
        <p:blipFill>
          <a:blip r:embed="rId4">
            <a:alphaModFix/>
          </a:blip>
          <a:stretch>
            <a:fillRect/>
          </a:stretch>
        </p:blipFill>
        <p:spPr>
          <a:xfrm>
            <a:off x="4572000" y="2186450"/>
            <a:ext cx="4328576" cy="246474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0" name="Shape 130"/>
        <p:cNvGrpSpPr/>
        <p:nvPr/>
      </p:nvGrpSpPr>
      <p:grpSpPr>
        <a:xfrm>
          <a:off x="0" y="0"/>
          <a:ext cx="0" cy="0"/>
          <a:chOff x="0" y="0"/>
          <a:chExt cx="0" cy="0"/>
        </a:xfrm>
      </p:grpSpPr>
      <p:sp>
        <p:nvSpPr>
          <p:cNvPr id="131" name="Google Shape;131;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32" name="Google Shape;132;p18"/>
          <p:cNvSpPr txBox="1"/>
          <p:nvPr>
            <p:ph type="ctrTitle"/>
          </p:nvPr>
        </p:nvSpPr>
        <p:spPr>
          <a:xfrm>
            <a:off x="303800" y="1284700"/>
            <a:ext cx="7548600" cy="83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latin typeface="Georgia"/>
                <a:ea typeface="Georgia"/>
                <a:cs typeface="Georgia"/>
                <a:sym typeface="Georgia"/>
              </a:rPr>
              <a:t>Logistic Regression Build</a:t>
            </a:r>
            <a:endParaRPr>
              <a:latin typeface="Georgia"/>
              <a:ea typeface="Georgia"/>
              <a:cs typeface="Georgia"/>
              <a:sym typeface="Georgia"/>
            </a:endParaRPr>
          </a:p>
        </p:txBody>
      </p:sp>
      <p:pic>
        <p:nvPicPr>
          <p:cNvPr id="133" name="Google Shape;133;p18"/>
          <p:cNvPicPr preferRelativeResize="0"/>
          <p:nvPr/>
        </p:nvPicPr>
        <p:blipFill>
          <a:blip r:embed="rId3">
            <a:alphaModFix/>
          </a:blip>
          <a:stretch>
            <a:fillRect/>
          </a:stretch>
        </p:blipFill>
        <p:spPr>
          <a:xfrm>
            <a:off x="5034975" y="2729675"/>
            <a:ext cx="3219850" cy="18111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9"/>
          <p:cNvSpPr/>
          <p:nvPr/>
        </p:nvSpPr>
        <p:spPr>
          <a:xfrm>
            <a:off x="5951600" y="3658325"/>
            <a:ext cx="3192300" cy="1233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a:t>
            </a:r>
            <a:endParaRPr/>
          </a:p>
        </p:txBody>
      </p:sp>
      <p:sp>
        <p:nvSpPr>
          <p:cNvPr id="139" name="Google Shape;139;p1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Code Improvements</a:t>
            </a:r>
            <a:endParaRPr/>
          </a:p>
        </p:txBody>
      </p:sp>
      <p:sp>
        <p:nvSpPr>
          <p:cNvPr id="140" name="Google Shape;140;p1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41" name="Google Shape;141;p19"/>
          <p:cNvSpPr/>
          <p:nvPr/>
        </p:nvSpPr>
        <p:spPr>
          <a:xfrm>
            <a:off x="257050" y="1167525"/>
            <a:ext cx="6022200" cy="3483600"/>
          </a:xfrm>
          <a:prstGeom prst="roundRect">
            <a:avLst>
              <a:gd fmla="val 16667"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lt1"/>
              </a:solidFill>
              <a:latin typeface="Georgia"/>
              <a:ea typeface="Georgia"/>
              <a:cs typeface="Georgia"/>
              <a:sym typeface="Georgia"/>
            </a:endParaRPr>
          </a:p>
        </p:txBody>
      </p:sp>
      <p:sp>
        <p:nvSpPr>
          <p:cNvPr id="142" name="Google Shape;142;p19"/>
          <p:cNvSpPr/>
          <p:nvPr/>
        </p:nvSpPr>
        <p:spPr>
          <a:xfrm>
            <a:off x="1083238" y="2554425"/>
            <a:ext cx="1889100" cy="709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Georgia"/>
                <a:ea typeface="Georgia"/>
                <a:cs typeface="Georgia"/>
                <a:sym typeface="Georgia"/>
              </a:rPr>
              <a:t>Cost</a:t>
            </a:r>
            <a:r>
              <a:rPr b="1" lang="en">
                <a:solidFill>
                  <a:schemeClr val="lt1"/>
                </a:solidFill>
                <a:latin typeface="Georgia"/>
                <a:ea typeface="Georgia"/>
                <a:cs typeface="Georgia"/>
                <a:sym typeface="Georgia"/>
              </a:rPr>
              <a:t> Function</a:t>
            </a:r>
            <a:endParaRPr b="1">
              <a:solidFill>
                <a:schemeClr val="lt1"/>
              </a:solidFill>
              <a:latin typeface="Georgia"/>
              <a:ea typeface="Georgia"/>
              <a:cs typeface="Georgia"/>
              <a:sym typeface="Georgia"/>
            </a:endParaRPr>
          </a:p>
        </p:txBody>
      </p:sp>
      <p:sp>
        <p:nvSpPr>
          <p:cNvPr id="143" name="Google Shape;143;p19"/>
          <p:cNvSpPr/>
          <p:nvPr/>
        </p:nvSpPr>
        <p:spPr>
          <a:xfrm>
            <a:off x="3564063" y="2554425"/>
            <a:ext cx="1889100" cy="709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Georgia"/>
                <a:ea typeface="Georgia"/>
                <a:cs typeface="Georgia"/>
                <a:sym typeface="Georgia"/>
              </a:rPr>
              <a:t>Gradient Descent Optimization</a:t>
            </a:r>
            <a:endParaRPr b="1">
              <a:solidFill>
                <a:schemeClr val="lt1"/>
              </a:solidFill>
              <a:latin typeface="Georgia"/>
              <a:ea typeface="Georgia"/>
              <a:cs typeface="Georgia"/>
              <a:sym typeface="Georgia"/>
            </a:endParaRPr>
          </a:p>
        </p:txBody>
      </p:sp>
      <p:sp>
        <p:nvSpPr>
          <p:cNvPr id="144" name="Google Shape;144;p19"/>
          <p:cNvSpPr/>
          <p:nvPr/>
        </p:nvSpPr>
        <p:spPr>
          <a:xfrm>
            <a:off x="2489850" y="1778950"/>
            <a:ext cx="1594500" cy="447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Georgia"/>
                <a:ea typeface="Georgia"/>
                <a:cs typeface="Georgia"/>
                <a:sym typeface="Georgia"/>
              </a:rPr>
              <a:t>Learning Rate</a:t>
            </a:r>
            <a:endParaRPr b="1">
              <a:solidFill>
                <a:schemeClr val="lt1"/>
              </a:solidFill>
              <a:latin typeface="Georgia"/>
              <a:ea typeface="Georgia"/>
              <a:cs typeface="Georgia"/>
              <a:sym typeface="Georgia"/>
            </a:endParaRPr>
          </a:p>
        </p:txBody>
      </p:sp>
      <p:sp>
        <p:nvSpPr>
          <p:cNvPr id="145" name="Google Shape;145;p19"/>
          <p:cNvSpPr txBox="1"/>
          <p:nvPr/>
        </p:nvSpPr>
        <p:spPr>
          <a:xfrm>
            <a:off x="1768150" y="359210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Georgia"/>
                <a:ea typeface="Georgia"/>
                <a:cs typeface="Georgia"/>
                <a:sym typeface="Georgia"/>
              </a:rPr>
              <a:t>WHILE LOOP</a:t>
            </a:r>
            <a:endParaRPr/>
          </a:p>
        </p:txBody>
      </p:sp>
      <p:sp>
        <p:nvSpPr>
          <p:cNvPr id="146" name="Google Shape;146;p19"/>
          <p:cNvSpPr txBox="1"/>
          <p:nvPr/>
        </p:nvSpPr>
        <p:spPr>
          <a:xfrm>
            <a:off x="257100" y="1167525"/>
            <a:ext cx="2480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rgbClr val="212121"/>
                </a:solidFill>
                <a:latin typeface="Georgia"/>
                <a:ea typeface="Georgia"/>
                <a:cs typeface="Georgia"/>
                <a:sym typeface="Georgia"/>
              </a:rPr>
              <a:t>Fit Function</a:t>
            </a:r>
            <a:endParaRPr sz="1800">
              <a:solidFill>
                <a:srgbClr val="212121"/>
              </a:solidFill>
            </a:endParaRPr>
          </a:p>
        </p:txBody>
      </p:sp>
      <p:sp>
        <p:nvSpPr>
          <p:cNvPr id="147" name="Google Shape;147;p19"/>
          <p:cNvSpPr txBox="1"/>
          <p:nvPr/>
        </p:nvSpPr>
        <p:spPr>
          <a:xfrm>
            <a:off x="6625025" y="1167525"/>
            <a:ext cx="23841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Georgia"/>
                <a:ea typeface="Georgia"/>
                <a:cs typeface="Georgia"/>
                <a:sym typeface="Georgia"/>
              </a:rPr>
              <a:t>The result from running a while loop while optimizing the coefficients is a gain in accuracy at a loss of model runtime. </a:t>
            </a:r>
            <a:endParaRPr sz="1500">
              <a:latin typeface="Georgia"/>
              <a:ea typeface="Georgia"/>
              <a:cs typeface="Georgia"/>
              <a:sym typeface="Georgia"/>
            </a:endParaRPr>
          </a:p>
          <a:p>
            <a:pPr indent="0" lvl="0" marL="0" rtl="0" algn="l">
              <a:spcBef>
                <a:spcPts val="0"/>
              </a:spcBef>
              <a:spcAft>
                <a:spcPts val="0"/>
              </a:spcAft>
              <a:buNone/>
            </a:pPr>
            <a:r>
              <a:t/>
            </a:r>
            <a:endParaRPr sz="1500">
              <a:latin typeface="Georgia"/>
              <a:ea typeface="Georgia"/>
              <a:cs typeface="Georgia"/>
              <a:sym typeface="Georgia"/>
            </a:endParaRPr>
          </a:p>
          <a:p>
            <a:pPr indent="0" lvl="0" marL="0" rtl="0" algn="l">
              <a:spcBef>
                <a:spcPts val="0"/>
              </a:spcBef>
              <a:spcAft>
                <a:spcPts val="0"/>
              </a:spcAft>
              <a:buNone/>
            </a:pPr>
            <a:r>
              <a:rPr lang="en" sz="1500">
                <a:latin typeface="Georgia"/>
                <a:ea typeface="Georgia"/>
                <a:cs typeface="Georgia"/>
                <a:sym typeface="Georgia"/>
              </a:rPr>
              <a:t>Ultimately, will prove difficult in operation if data is scaled up</a:t>
            </a:r>
            <a:endParaRPr sz="1500"/>
          </a:p>
        </p:txBody>
      </p:sp>
      <p:cxnSp>
        <p:nvCxnSpPr>
          <p:cNvPr id="148" name="Google Shape;148;p19"/>
          <p:cNvCxnSpPr>
            <a:stCxn id="142" idx="2"/>
            <a:endCxn id="143" idx="2"/>
          </p:cNvCxnSpPr>
          <p:nvPr/>
        </p:nvCxnSpPr>
        <p:spPr>
          <a:xfrm flipH="1" rot="-5400000">
            <a:off x="3267838" y="2024175"/>
            <a:ext cx="600" cy="2480700"/>
          </a:xfrm>
          <a:prstGeom prst="bentConnector3">
            <a:avLst>
              <a:gd fmla="val 116645833" name="adj1"/>
            </a:avLst>
          </a:prstGeom>
          <a:noFill/>
          <a:ln cap="flat" cmpd="sng" w="38100">
            <a:solidFill>
              <a:schemeClr val="dk2"/>
            </a:solidFill>
            <a:prstDash val="solid"/>
            <a:round/>
            <a:headEnd len="med" w="med" type="stealth"/>
            <a:tailEnd len="med" w="med" type="none"/>
          </a:ln>
        </p:spPr>
      </p:cxnSp>
      <p:cxnSp>
        <p:nvCxnSpPr>
          <p:cNvPr id="149" name="Google Shape;149;p19"/>
          <p:cNvCxnSpPr>
            <a:stCxn id="142" idx="0"/>
            <a:endCxn id="144" idx="2"/>
          </p:cNvCxnSpPr>
          <p:nvPr/>
        </p:nvCxnSpPr>
        <p:spPr>
          <a:xfrm rot="-5400000">
            <a:off x="1982938" y="2047575"/>
            <a:ext cx="551700" cy="462000"/>
          </a:xfrm>
          <a:prstGeom prst="bentConnector2">
            <a:avLst/>
          </a:prstGeom>
          <a:noFill/>
          <a:ln cap="flat" cmpd="sng" w="38100">
            <a:solidFill>
              <a:schemeClr val="dk2"/>
            </a:solidFill>
            <a:prstDash val="solid"/>
            <a:round/>
            <a:headEnd len="med" w="med" type="none"/>
            <a:tailEnd len="med" w="med" type="stealth"/>
          </a:ln>
        </p:spPr>
      </p:cxnSp>
      <p:cxnSp>
        <p:nvCxnSpPr>
          <p:cNvPr id="150" name="Google Shape;150;p19"/>
          <p:cNvCxnSpPr>
            <a:stCxn id="144" idx="6"/>
            <a:endCxn id="143" idx="0"/>
          </p:cNvCxnSpPr>
          <p:nvPr/>
        </p:nvCxnSpPr>
        <p:spPr>
          <a:xfrm>
            <a:off x="4084350" y="2002750"/>
            <a:ext cx="424200" cy="551700"/>
          </a:xfrm>
          <a:prstGeom prst="bentConnector2">
            <a:avLst/>
          </a:prstGeom>
          <a:noFill/>
          <a:ln cap="flat" cmpd="sng" w="38100">
            <a:solidFill>
              <a:schemeClr val="dk2"/>
            </a:solidFill>
            <a:prstDash val="solid"/>
            <a:round/>
            <a:headEnd len="med" w="med" type="none"/>
            <a:tailEnd len="med" w="med" type="stealth"/>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0"/>
          <p:cNvSpPr/>
          <p:nvPr/>
        </p:nvSpPr>
        <p:spPr>
          <a:xfrm>
            <a:off x="5951600" y="3658325"/>
            <a:ext cx="3192300" cy="1233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0"/>
          <p:cNvSpPr txBox="1"/>
          <p:nvPr>
            <p:ph type="title"/>
          </p:nvPr>
        </p:nvSpPr>
        <p:spPr>
          <a:xfrm>
            <a:off x="214200" y="1175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Georgia"/>
                <a:ea typeface="Georgia"/>
                <a:cs typeface="Georgia"/>
                <a:sym typeface="Georgia"/>
              </a:rPr>
              <a:t>Loss Function Graph</a:t>
            </a:r>
            <a:endParaRPr>
              <a:latin typeface="Georgia"/>
              <a:ea typeface="Georgia"/>
              <a:cs typeface="Georgia"/>
              <a:sym typeface="Georgia"/>
            </a:endParaRPr>
          </a:p>
        </p:txBody>
      </p:sp>
      <p:sp>
        <p:nvSpPr>
          <p:cNvPr id="157" name="Google Shape;157;p2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58" name="Google Shape;158;p20"/>
          <p:cNvPicPr preferRelativeResize="0"/>
          <p:nvPr/>
        </p:nvPicPr>
        <p:blipFill>
          <a:blip r:embed="rId3">
            <a:alphaModFix/>
          </a:blip>
          <a:stretch>
            <a:fillRect/>
          </a:stretch>
        </p:blipFill>
        <p:spPr>
          <a:xfrm>
            <a:off x="359900" y="1017800"/>
            <a:ext cx="5705475" cy="3543300"/>
          </a:xfrm>
          <a:prstGeom prst="rect">
            <a:avLst/>
          </a:prstGeom>
          <a:noFill/>
          <a:ln>
            <a:noFill/>
          </a:ln>
        </p:spPr>
      </p:pic>
      <p:sp>
        <p:nvSpPr>
          <p:cNvPr id="159" name="Google Shape;159;p20"/>
          <p:cNvSpPr txBox="1"/>
          <p:nvPr/>
        </p:nvSpPr>
        <p:spPr>
          <a:xfrm>
            <a:off x="5951600" y="1170200"/>
            <a:ext cx="3002700" cy="21471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rPr lang="en" sz="1500">
                <a:latin typeface="Georgia"/>
                <a:ea typeface="Georgia"/>
                <a:cs typeface="Georgia"/>
                <a:sym typeface="Georgia"/>
              </a:rPr>
              <a:t>The function runs until it reaches the minimum cost function value where the best </a:t>
            </a:r>
            <a:r>
              <a:rPr lang="en" sz="1500">
                <a:latin typeface="Georgia"/>
                <a:ea typeface="Georgia"/>
                <a:cs typeface="Georgia"/>
                <a:sym typeface="Georgia"/>
              </a:rPr>
              <a:t>coefficients</a:t>
            </a:r>
            <a:r>
              <a:rPr lang="en" sz="1500">
                <a:latin typeface="Georgia"/>
                <a:ea typeface="Georgia"/>
                <a:cs typeface="Georgia"/>
                <a:sym typeface="Georgia"/>
              </a:rPr>
              <a:t> for the regression have been determined </a:t>
            </a:r>
            <a:endParaRPr sz="1500">
              <a:latin typeface="Georgia"/>
              <a:ea typeface="Georgia"/>
              <a:cs typeface="Georgia"/>
              <a:sym typeface="Georgia"/>
            </a:endParaRPr>
          </a:p>
        </p:txBody>
      </p:sp>
      <p:sp>
        <p:nvSpPr>
          <p:cNvPr id="160" name="Google Shape;160;p20"/>
          <p:cNvSpPr txBox="1"/>
          <p:nvPr/>
        </p:nvSpPr>
        <p:spPr>
          <a:xfrm>
            <a:off x="2016975" y="4510375"/>
            <a:ext cx="2391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Georgia"/>
                <a:ea typeface="Georgia"/>
                <a:cs typeface="Georgia"/>
                <a:sym typeface="Georgia"/>
              </a:rPr>
              <a:t>Number of Iterations</a:t>
            </a:r>
            <a:endParaRPr sz="1200">
              <a:latin typeface="Georgia"/>
              <a:ea typeface="Georgia"/>
              <a:cs typeface="Georgia"/>
              <a:sym typeface="Georgia"/>
            </a:endParaRPr>
          </a:p>
        </p:txBody>
      </p:sp>
      <p:sp>
        <p:nvSpPr>
          <p:cNvPr id="161" name="Google Shape;161;p20"/>
          <p:cNvSpPr txBox="1"/>
          <p:nvPr/>
        </p:nvSpPr>
        <p:spPr>
          <a:xfrm rot="-5400000">
            <a:off x="-583925" y="2474000"/>
            <a:ext cx="1806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Georgia"/>
                <a:ea typeface="Georgia"/>
                <a:cs typeface="Georgia"/>
                <a:sym typeface="Georgia"/>
              </a:rPr>
              <a:t>Value of Cost Function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5" name="Shape 165"/>
        <p:cNvGrpSpPr/>
        <p:nvPr/>
      </p:nvGrpSpPr>
      <p:grpSpPr>
        <a:xfrm>
          <a:off x="0" y="0"/>
          <a:ext cx="0" cy="0"/>
          <a:chOff x="0" y="0"/>
          <a:chExt cx="0" cy="0"/>
        </a:xfrm>
      </p:grpSpPr>
      <p:sp>
        <p:nvSpPr>
          <p:cNvPr id="166" name="Google Shape;166;p2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67" name="Google Shape;167;p21"/>
          <p:cNvSpPr txBox="1"/>
          <p:nvPr>
            <p:ph type="ctrTitle"/>
          </p:nvPr>
        </p:nvSpPr>
        <p:spPr>
          <a:xfrm>
            <a:off x="171500" y="1787425"/>
            <a:ext cx="5435100" cy="83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latin typeface="Georgia"/>
                <a:ea typeface="Georgia"/>
                <a:cs typeface="Georgia"/>
                <a:sym typeface="Georgia"/>
              </a:rPr>
              <a:t>Feature Selection</a:t>
            </a:r>
            <a:endParaRPr>
              <a:latin typeface="Georgia"/>
              <a:ea typeface="Georgia"/>
              <a:cs typeface="Georgia"/>
              <a:sym typeface="Georgia"/>
            </a:endParaRPr>
          </a:p>
        </p:txBody>
      </p:sp>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